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6.xml" ContentType="application/vnd.openxmlformats-officedocument.themeOverride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7.xml" ContentType="application/vnd.openxmlformats-officedocument.themeOverrid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8.xml" ContentType="application/vnd.openxmlformats-officedocument.themeOverride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9.xml" ContentType="application/vnd.openxmlformats-officedocument.themeOverride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0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1.xml" ContentType="application/vnd.openxmlformats-officedocument.themeOverride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1" r:id="rId3"/>
    <p:sldId id="332" r:id="rId4"/>
    <p:sldId id="339" r:id="rId5"/>
    <p:sldId id="333" r:id="rId6"/>
    <p:sldId id="313" r:id="rId7"/>
    <p:sldId id="336" r:id="rId8"/>
    <p:sldId id="337" r:id="rId9"/>
    <p:sldId id="341" r:id="rId10"/>
    <p:sldId id="316" r:id="rId11"/>
    <p:sldId id="317" r:id="rId12"/>
    <p:sldId id="323" r:id="rId13"/>
    <p:sldId id="315" r:id="rId14"/>
    <p:sldId id="309" r:id="rId15"/>
    <p:sldId id="32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4CCF8D1-FC96-4CEA-9D19-1399614A51B3}">
          <p14:sldIdLst>
            <p14:sldId id="256"/>
            <p14:sldId id="311"/>
            <p14:sldId id="332"/>
            <p14:sldId id="339"/>
            <p14:sldId id="333"/>
            <p14:sldId id="313"/>
            <p14:sldId id="336"/>
            <p14:sldId id="337"/>
            <p14:sldId id="341"/>
            <p14:sldId id="316"/>
            <p14:sldId id="317"/>
            <p14:sldId id="323"/>
            <p14:sldId id="315"/>
            <p14:sldId id="309"/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user\Downloads\Eurobank%20presentation%20extra%20slides%20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Chapter%204%20Figures%2021Nov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11.xml"/><Relationship Id="rId1" Type="http://schemas.microsoft.com/office/2011/relationships/chartStyle" Target="style11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user\Downloads\Chapter%204%20Figures%2021Nov23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4.xml"/><Relationship Id="rId4" Type="http://schemas.openxmlformats.org/officeDocument/2006/relationships/oleObject" Target="file:///C:\Users\user\Downloads\Chapter%204%20Figures%2021Nov23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C:\Users\user\Dropbox\Savings\Draft\Chapter%204%20Figures%2027Apr24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C:\Users\user\Downloads\Eurobank%20presentation%20extra%20slides%20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E:\Chapter%204%20Figures%2021Nov23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E:\Chapter%204%20Figures%2021Nov23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auebgr-my.sharepoint.com/personal/skalyvi_aueb_gr/Documents/Chapter%205%20Figures%2025Nov202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Chapter%201%20Figures%2021Nov202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Chapter%202%20Figures%2025Nov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Savings\Draft\Chapter%202%20Figures%2023Apr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Savings\Draft\Chapter%202%20Figures%2022MayApr24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user\Downloads\Eurobank%20presentation%20extra%20slides%20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user\Downloads\Eurobank%20presentation%20extra%20slides%20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3453636992259819E-2"/>
          <c:y val="7.3563218390804597E-2"/>
          <c:w val="0.90105061229952488"/>
          <c:h val="0.7936776178839714"/>
        </c:manualLayout>
      </c:layout>
      <c:bar3DChart>
        <c:barDir val="col"/>
        <c:grouping val="clustered"/>
        <c:varyColors val="0"/>
        <c:ser>
          <c:idx val="0"/>
          <c:order val="0"/>
          <c:tx>
            <c:v>Ελλάδα</c:v>
          </c:tx>
          <c:spPr>
            <a:solidFill>
              <a:srgbClr val="0E2841">
                <a:lumMod val="50000"/>
                <a:lumOff val="50000"/>
              </a:srgbClr>
            </a:solidFill>
            <a:ln>
              <a:noFill/>
            </a:ln>
            <a:effectLst/>
            <a:sp3d/>
          </c:spPr>
          <c:invertIfNegative val="0"/>
          <c:val>
            <c:numRef>
              <c:f>[2]Sheet1!$U$2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09-49A1-B9D9-C300D86BABD0}"/>
            </c:ext>
          </c:extLst>
        </c:ser>
        <c:ser>
          <c:idx val="2"/>
          <c:order val="1"/>
          <c:tx>
            <c:v>Χώρες Υψηλού Εισοδήματος </c:v>
          </c:tx>
          <c:spPr>
            <a:solidFill>
              <a:srgbClr val="196B24">
                <a:lumMod val="60000"/>
                <a:lumOff val="40000"/>
              </a:srgbClr>
            </a:solidFill>
            <a:ln>
              <a:noFill/>
            </a:ln>
            <a:effectLst/>
            <a:sp3d/>
          </c:spPr>
          <c:invertIfNegative val="0"/>
          <c:val>
            <c:numRef>
              <c:f>[2]Sheet1!$U$4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09-49A1-B9D9-C300D86BABD0}"/>
            </c:ext>
          </c:extLst>
        </c:ser>
        <c:ser>
          <c:idx val="1"/>
          <c:order val="2"/>
          <c:tx>
            <c:v>Χώρες Χαμηλού &amp; Μεσαίου Εισοδήματος</c:v>
          </c:tx>
          <c:spPr>
            <a:solidFill>
              <a:srgbClr val="E97132">
                <a:lumMod val="60000"/>
                <a:lumOff val="40000"/>
              </a:srgbClr>
            </a:solidFill>
            <a:ln>
              <a:noFill/>
            </a:ln>
            <a:effectLst/>
            <a:sp3d/>
          </c:spPr>
          <c:invertIfNegative val="0"/>
          <c:val>
            <c:numRef>
              <c:f>[2]Sheet1!$U$3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09-49A1-B9D9-C300D86BA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657142416"/>
        <c:axId val="1657138096"/>
        <c:axId val="0"/>
      </c:bar3DChart>
      <c:catAx>
        <c:axId val="1657142416"/>
        <c:scaling>
          <c:orientation val="minMax"/>
        </c:scaling>
        <c:delete val="1"/>
        <c:axPos val="b"/>
        <c:majorTickMark val="none"/>
        <c:minorTickMark val="none"/>
        <c:tickLblPos val="nextTo"/>
        <c:crossAx val="1657138096"/>
        <c:crosses val="autoZero"/>
        <c:auto val="1"/>
        <c:lblAlgn val="ctr"/>
        <c:lblOffset val="100"/>
        <c:noMultiLvlLbl val="0"/>
      </c:catAx>
      <c:valAx>
        <c:axId val="165713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14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980169971671395"/>
          <c:y val="0.77068911213684499"/>
          <c:w val="0.52606232294617561"/>
          <c:h val="0.192529278667752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817147856517919E-2"/>
          <c:y val="7.407407407407407E-2"/>
          <c:w val="0.90784951881014875"/>
          <c:h val="0.8069827209098863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'Fig. 4.9'!$E$3</c:f>
              <c:strCache>
                <c:ptCount val="1"/>
                <c:pt idx="0">
                  <c:v>μ.ο. 2005-2010</c:v>
                </c:pt>
              </c:strCache>
            </c:strRef>
          </c:tx>
          <c:spPr>
            <a:pattFill prst="dkDnDiag">
              <a:fgClr>
                <a:schemeClr val="accent5"/>
              </a:fgClr>
              <a:bgClr>
                <a:schemeClr val="bg1"/>
              </a:bgClr>
            </a:patt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pattFill prst="dkDnDiag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9BFF-4410-80C1-7B1ECA26F7AD}"/>
              </c:ext>
            </c:extLst>
          </c:dPt>
          <c:dPt>
            <c:idx val="2"/>
            <c:invertIfNegative val="0"/>
            <c:bubble3D val="0"/>
            <c:spPr>
              <a:pattFill prst="dkDnDiag">
                <a:fgClr>
                  <a:schemeClr val="accent2"/>
                </a:fgClr>
                <a:bgClr>
                  <a:schemeClr val="bg1"/>
                </a:bgClr>
              </a:patt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9BFF-4410-80C1-7B1ECA26F7AD}"/>
              </c:ext>
            </c:extLst>
          </c:dPt>
          <c:dPt>
            <c:idx val="3"/>
            <c:invertIfNegative val="0"/>
            <c:bubble3D val="0"/>
            <c:spPr>
              <a:pattFill prst="dkDnDiag">
                <a:fgClr>
                  <a:schemeClr val="accent4"/>
                </a:fgClr>
                <a:bgClr>
                  <a:schemeClr val="bg1"/>
                </a:bgClr>
              </a:patt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9BFF-4410-80C1-7B1ECA26F7AD}"/>
              </c:ext>
            </c:extLst>
          </c:dPt>
          <c:dLbls>
            <c:dLbl>
              <c:idx val="0"/>
              <c:layout>
                <c:manualLayout>
                  <c:x val="0.10833333333333328"/>
                  <c:y val="-0.14814814814814817"/>
                </c:manualLayout>
              </c:layout>
              <c:tx>
                <c:rich>
                  <a:bodyPr/>
                  <a:lstStyle/>
                  <a:p>
                    <a:fld id="{5B09E956-B397-4D70-9749-ABF3D3F3BDBF}" type="CELLRANGE">
                      <a:rPr lang="el-GR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BFF-4410-80C1-7B1ECA26F7AD}"/>
                </c:ext>
              </c:extLst>
            </c:dLbl>
            <c:dLbl>
              <c:idx val="1"/>
              <c:layout>
                <c:manualLayout>
                  <c:x val="8.3333333333333332E-3"/>
                  <c:y val="-2.7777777777777776E-2"/>
                </c:manualLayout>
              </c:layout>
              <c:tx>
                <c:rich>
                  <a:bodyPr/>
                  <a:lstStyle/>
                  <a:p>
                    <a:fld id="{041ABCD5-F114-494E-90CE-C5319AF91CAD}" type="CELLRANGE">
                      <a:rPr lang="el-GR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BFF-4410-80C1-7B1ECA26F7AD}"/>
                </c:ext>
              </c:extLst>
            </c:dLbl>
            <c:dLbl>
              <c:idx val="2"/>
              <c:layout>
                <c:manualLayout>
                  <c:x val="1.6666666666666666E-2"/>
                  <c:y val="-4.1666666666666664E-2"/>
                </c:manualLayout>
              </c:layout>
              <c:tx>
                <c:rich>
                  <a:bodyPr/>
                  <a:lstStyle/>
                  <a:p>
                    <a:fld id="{2472C0CF-C5A5-4373-BC39-F11C276E728A}" type="CELLRANGE">
                      <a:rPr lang="el-GR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BFF-4410-80C1-7B1ECA26F7AD}"/>
                </c:ext>
              </c:extLst>
            </c:dLbl>
            <c:dLbl>
              <c:idx val="3"/>
              <c:layout>
                <c:manualLayout>
                  <c:x val="2.5000000000000001E-2"/>
                  <c:y val="-2.3148148148148147E-2"/>
                </c:manualLayout>
              </c:layout>
              <c:tx>
                <c:rich>
                  <a:bodyPr/>
                  <a:lstStyle/>
                  <a:p>
                    <a:fld id="{6DCA073D-C20E-4EC0-B2BA-601EA9F12838}" type="CELLRANGE">
                      <a:rPr lang="el-GR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BFF-4410-80C1-7B1ECA26F7AD}"/>
                </c:ext>
              </c:extLst>
            </c:dLbl>
            <c:dLbl>
              <c:idx val="4"/>
              <c:layout>
                <c:manualLayout>
                  <c:x val="1.1111111111111112E-2"/>
                  <c:y val="-5.5555555555555643E-2"/>
                </c:manualLayout>
              </c:layout>
              <c:tx>
                <c:rich>
                  <a:bodyPr/>
                  <a:lstStyle/>
                  <a:p>
                    <a:fld id="{0E8F8193-94D6-4570-A02C-7EC2340F9813}" type="CELLRANGE">
                      <a:rPr lang="el-GR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BFF-4410-80C1-7B1ECA26F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'Fig. 4.9'!$D$4:$D$8</c:f>
              <c:strCache>
                <c:ptCount val="5"/>
                <c:pt idx="0">
                  <c:v>Ελλάδα</c:v>
                </c:pt>
                <c:pt idx="1">
                  <c:v>Ευρωζώνη</c:v>
                </c:pt>
                <c:pt idx="2">
                  <c:v>Ισπανία</c:v>
                </c:pt>
                <c:pt idx="3">
                  <c:v>Ιταλία</c:v>
                </c:pt>
                <c:pt idx="4">
                  <c:v>Πορτογαλία</c:v>
                </c:pt>
              </c:strCache>
            </c:strRef>
          </c:cat>
          <c:val>
            <c:numRef>
              <c:f>'Fig. 4.9'!$E$4:$E$8</c:f>
              <c:numCache>
                <c:formatCode>General</c:formatCode>
                <c:ptCount val="5"/>
                <c:pt idx="0">
                  <c:v>21</c:v>
                </c:pt>
                <c:pt idx="1">
                  <c:v>8.8000000000000007</c:v>
                </c:pt>
                <c:pt idx="2">
                  <c:v>8.4</c:v>
                </c:pt>
                <c:pt idx="3">
                  <c:v>9.3000000000000007</c:v>
                </c:pt>
                <c:pt idx="4">
                  <c:v>5.7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'Fig. 4.9'!$D$4:$D$8</c15:f>
                <c15:dlblRangeCache>
                  <c:ptCount val="5"/>
                  <c:pt idx="0">
                    <c:v>Ελλάδα</c:v>
                  </c:pt>
                  <c:pt idx="1">
                    <c:v>Ευρωζώνη</c:v>
                  </c:pt>
                  <c:pt idx="2">
                    <c:v>Ισπανία</c:v>
                  </c:pt>
                  <c:pt idx="3">
                    <c:v>Ιταλία</c:v>
                  </c:pt>
                  <c:pt idx="4">
                    <c:v>Πορτογαλία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9BFF-4410-80C1-7B1ECA26F7AD}"/>
            </c:ext>
          </c:extLst>
        </c:ser>
        <c:ser>
          <c:idx val="1"/>
          <c:order val="1"/>
          <c:tx>
            <c:strRef>
              <c:f>'Fig. 4.9'!$F$3</c:f>
              <c:strCache>
                <c:ptCount val="1"/>
                <c:pt idx="0">
                  <c:v>μ.ο. 2011-2021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9BFF-4410-80C1-7B1ECA26F7A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C-9BFF-4410-80C1-7B1ECA26F7A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E-9BFF-4410-80C1-7B1ECA26F7A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0-9BFF-4410-80C1-7B1ECA26F7AD}"/>
              </c:ext>
            </c:extLst>
          </c:dPt>
          <c:cat>
            <c:strRef>
              <c:f>'Fig. 4.9'!$D$4:$D$8</c:f>
              <c:strCache>
                <c:ptCount val="5"/>
                <c:pt idx="0">
                  <c:v>Ελλάδα</c:v>
                </c:pt>
                <c:pt idx="1">
                  <c:v>Ευρωζώνη</c:v>
                </c:pt>
                <c:pt idx="2">
                  <c:v>Ισπανία</c:v>
                </c:pt>
                <c:pt idx="3">
                  <c:v>Ιταλία</c:v>
                </c:pt>
                <c:pt idx="4">
                  <c:v>Πορτογαλία</c:v>
                </c:pt>
              </c:strCache>
            </c:strRef>
          </c:cat>
          <c:val>
            <c:numRef>
              <c:f>'Fig. 4.9'!$F$4:$F$8</c:f>
              <c:numCache>
                <c:formatCode>General</c:formatCode>
                <c:ptCount val="5"/>
                <c:pt idx="0">
                  <c:v>37</c:v>
                </c:pt>
                <c:pt idx="1">
                  <c:v>10.3</c:v>
                </c:pt>
                <c:pt idx="2">
                  <c:v>9.8000000000000007</c:v>
                </c:pt>
                <c:pt idx="3">
                  <c:v>8.3000000000000007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BFF-4410-80C1-7B1ECA26F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743361288"/>
        <c:axId val="743363448"/>
        <c:axId val="0"/>
      </c:bar3DChart>
      <c:catAx>
        <c:axId val="743361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43363448"/>
        <c:crosses val="autoZero"/>
        <c:auto val="1"/>
        <c:lblAlgn val="ctr"/>
        <c:lblOffset val="100"/>
        <c:noMultiLvlLbl val="0"/>
      </c:catAx>
      <c:valAx>
        <c:axId val="743363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νοικοκυριών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7828302712160979E-2"/>
              <c:y val="0.255414114902303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33612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8663638831979857E-2"/>
          <c:y val="4.5871559633027525E-2"/>
          <c:w val="0.91820156492977567"/>
          <c:h val="0.78586289099183704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541909046037278E-2"/>
                  <c:y val="-3.6286390233330926E-2"/>
                </c:manualLayout>
              </c:layout>
              <c:tx>
                <c:rich>
                  <a:bodyPr/>
                  <a:lstStyle/>
                  <a:p>
                    <a:fld id="{F055CE67-6744-40BE-A1A1-DDDE82B010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E14-45D9-9A12-328B422895F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8B0CC8B-2301-46A2-BE09-D4DBB78515C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E14-45D9-9A12-328B422895F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8D58E6D-5F8C-4B77-8F7E-71DA9FE952B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E14-45D9-9A12-328B422895F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DD17513-AA28-4A31-98B2-66BF238E5CD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E14-45D9-9A12-328B422895F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6CC9007-F46A-4CA3-8F48-434E6A19635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E14-45D9-9A12-328B422895F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8DA5CCB-2E31-4563-818F-62F8025824F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E14-45D9-9A12-328B422895F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C8FF440B-BA9F-43EC-9712-588960284D0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E14-45D9-9A12-328B422895F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6B1C6AA1-032C-4708-867C-D8B9ECDDA7B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1E14-45D9-9A12-328B422895F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78CE71C8-CA23-4A98-8A57-014EE611378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1E14-45D9-9A12-328B422895F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8B85E9D-6B71-4AF2-9D48-922BFBC6369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1E14-45D9-9A12-328B422895F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ED41A541-F4EA-4514-934C-68F1EB4F1AD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E14-45D9-9A12-328B422895F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17DD2873-3E3A-417D-A146-EEE495B89E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1E14-45D9-9A12-328B422895F5}"/>
                </c:ext>
              </c:extLst>
            </c:dLbl>
            <c:dLbl>
              <c:idx val="12"/>
              <c:layout>
                <c:manualLayout>
                  <c:x val="-3.6862077193328888E-2"/>
                  <c:y val="3.4205234247062302E-2"/>
                </c:manualLayout>
              </c:layout>
              <c:tx>
                <c:rich>
                  <a:bodyPr/>
                  <a:lstStyle/>
                  <a:p>
                    <a:fld id="{FBF8E7BD-330D-4672-BB3D-BDF46FCBA24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1E14-45D9-9A12-328B422895F5}"/>
                </c:ext>
              </c:extLst>
            </c:dLbl>
            <c:dLbl>
              <c:idx val="13"/>
              <c:layout>
                <c:manualLayout>
                  <c:x val="-5.5539538748879035E-2"/>
                  <c:y val="1.512288838643441E-3"/>
                </c:manualLayout>
              </c:layout>
              <c:tx>
                <c:rich>
                  <a:bodyPr/>
                  <a:lstStyle/>
                  <a:p>
                    <a:fld id="{36944805-BF3E-47CB-B3D2-65AD8B4EFFB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1E14-45D9-9A12-328B422895F5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DE4EC5BF-BB71-46BB-8AA4-64399BBB2F5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1E14-45D9-9A12-328B422895F5}"/>
                </c:ext>
              </c:extLst>
            </c:dLbl>
            <c:dLbl>
              <c:idx val="15"/>
              <c:layout>
                <c:manualLayout>
                  <c:x val="1.2736981545018471E-2"/>
                  <c:y val="-5.3688811193779051E-2"/>
                </c:manualLayout>
              </c:layout>
              <c:tx>
                <c:rich>
                  <a:bodyPr/>
                  <a:lstStyle/>
                  <a:p>
                    <a:fld id="{90D80820-547A-4035-B833-FB5492F1C3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1E14-45D9-9A12-328B422895F5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417D4697-F48A-4D76-AA88-BEF14227A7D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1E14-45D9-9A12-328B422895F5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C6F67C7C-979D-40E1-BB8F-3D4A4AF0E54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1E14-45D9-9A12-328B422895F5}"/>
                </c:ext>
              </c:extLst>
            </c:dLbl>
            <c:dLbl>
              <c:idx val="18"/>
              <c:layout>
                <c:manualLayout>
                  <c:x val="-4.5768025078370057E-2"/>
                  <c:y val="-3.6458038815413589E-2"/>
                </c:manualLayout>
              </c:layout>
              <c:tx>
                <c:rich>
                  <a:bodyPr/>
                  <a:lstStyle/>
                  <a:p>
                    <a:fld id="{3A5887BF-95C3-4B48-BF83-E28EF92C055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1E14-45D9-9A12-328B422895F5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3ADE287E-A8FB-4AC2-AD00-9DD52247E5E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1E14-45D9-9A12-328B422895F5}"/>
                </c:ext>
              </c:extLst>
            </c:dLbl>
            <c:dLbl>
              <c:idx val="20"/>
              <c:layout>
                <c:manualLayout>
                  <c:x val="-4.5253457737845462E-2"/>
                  <c:y val="4.3321306819877142E-2"/>
                </c:manualLayout>
              </c:layout>
              <c:tx>
                <c:rich>
                  <a:bodyPr/>
                  <a:lstStyle/>
                  <a:p>
                    <a:fld id="{5612C9BA-1B5C-4A46-8F08-A876C74A04E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1E14-45D9-9A12-328B422895F5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235748CD-158D-4597-BD9C-ACD49178EF6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1E14-45D9-9A12-328B422895F5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AA105936-7AFB-4211-8153-46A141FCC33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1E14-45D9-9A12-328B422895F5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31C948B4-5822-4AC1-B53B-15CC42BE2BB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1E14-45D9-9A12-328B422895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2"/>
            <c:dispRSqr val="0"/>
            <c:dispEq val="0"/>
          </c:trendline>
          <c:xVal>
            <c:numRef>
              <c:f>'Fig. 4.2'!$D$4:$AA$4</c:f>
              <c:numCache>
                <c:formatCode>0.0</c:formatCode>
                <c:ptCount val="24"/>
                <c:pt idx="0">
                  <c:v>13.3</c:v>
                </c:pt>
                <c:pt idx="1">
                  <c:v>17.5</c:v>
                </c:pt>
                <c:pt idx="2">
                  <c:v>9.9</c:v>
                </c:pt>
                <c:pt idx="3">
                  <c:v>10.4</c:v>
                </c:pt>
                <c:pt idx="4">
                  <c:v>-2.8</c:v>
                </c:pt>
                <c:pt idx="5">
                  <c:v>7.4</c:v>
                </c:pt>
                <c:pt idx="6">
                  <c:v>14.3</c:v>
                </c:pt>
                <c:pt idx="7">
                  <c:v>9.3000000000000007</c:v>
                </c:pt>
                <c:pt idx="8">
                  <c:v>10.414999999999999</c:v>
                </c:pt>
                <c:pt idx="9">
                  <c:v>1.69916666666667</c:v>
                </c:pt>
                <c:pt idx="10">
                  <c:v>3.7</c:v>
                </c:pt>
                <c:pt idx="11">
                  <c:v>2.4</c:v>
                </c:pt>
                <c:pt idx="12">
                  <c:v>13.2</c:v>
                </c:pt>
                <c:pt idx="13">
                  <c:v>13.4</c:v>
                </c:pt>
                <c:pt idx="14">
                  <c:v>16</c:v>
                </c:pt>
                <c:pt idx="15">
                  <c:v>13.3</c:v>
                </c:pt>
                <c:pt idx="16">
                  <c:v>3.6</c:v>
                </c:pt>
                <c:pt idx="17">
                  <c:v>7.9</c:v>
                </c:pt>
                <c:pt idx="18">
                  <c:v>11.9</c:v>
                </c:pt>
                <c:pt idx="19">
                  <c:v>8.1</c:v>
                </c:pt>
                <c:pt idx="20">
                  <c:v>7.7</c:v>
                </c:pt>
                <c:pt idx="21">
                  <c:v>9.1</c:v>
                </c:pt>
                <c:pt idx="22">
                  <c:v>15.4</c:v>
                </c:pt>
                <c:pt idx="23">
                  <c:v>12.1</c:v>
                </c:pt>
              </c:numCache>
            </c:numRef>
          </c:xVal>
          <c:yVal>
            <c:numRef>
              <c:f>'Fig. 4.2'!$D$5:$AA$5</c:f>
              <c:numCache>
                <c:formatCode>General</c:formatCode>
                <c:ptCount val="24"/>
                <c:pt idx="0">
                  <c:v>14.52699995040893</c:v>
                </c:pt>
                <c:pt idx="1">
                  <c:v>10.785999870300282</c:v>
                </c:pt>
                <c:pt idx="2">
                  <c:v>9.5</c:v>
                </c:pt>
                <c:pt idx="3">
                  <c:v>16.2</c:v>
                </c:pt>
                <c:pt idx="4">
                  <c:v>35</c:v>
                </c:pt>
                <c:pt idx="5">
                  <c:v>16.8</c:v>
                </c:pt>
                <c:pt idx="6">
                  <c:v>11.6</c:v>
                </c:pt>
                <c:pt idx="7">
                  <c:v>16.3</c:v>
                </c:pt>
                <c:pt idx="8">
                  <c:v>24.1</c:v>
                </c:pt>
                <c:pt idx="9">
                  <c:v>15.787999820709228</c:v>
                </c:pt>
                <c:pt idx="10">
                  <c:v>11.9</c:v>
                </c:pt>
                <c:pt idx="11">
                  <c:v>11.6</c:v>
                </c:pt>
                <c:pt idx="12">
                  <c:v>9</c:v>
                </c:pt>
                <c:pt idx="13">
                  <c:v>11.2</c:v>
                </c:pt>
                <c:pt idx="14">
                  <c:v>16.2</c:v>
                </c:pt>
                <c:pt idx="15">
                  <c:v>12.892000007629381</c:v>
                </c:pt>
                <c:pt idx="16">
                  <c:v>21.4</c:v>
                </c:pt>
                <c:pt idx="17">
                  <c:v>19.5</c:v>
                </c:pt>
                <c:pt idx="18">
                  <c:v>16</c:v>
                </c:pt>
                <c:pt idx="19">
                  <c:v>15.4</c:v>
                </c:pt>
                <c:pt idx="20">
                  <c:v>13.6</c:v>
                </c:pt>
                <c:pt idx="21">
                  <c:v>8.8000000000000007</c:v>
                </c:pt>
                <c:pt idx="22">
                  <c:v>10.199999999999999</c:v>
                </c:pt>
                <c:pt idx="23">
                  <c:v>17.5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'Fig. 4.2'!$D$2:$AA$2</c15:f>
                <c15:dlblRangeCache>
                  <c:ptCount val="24"/>
                  <c:pt idx="0">
                    <c:v>BE</c:v>
                  </c:pt>
                  <c:pt idx="1">
                    <c:v>DE</c:v>
                  </c:pt>
                  <c:pt idx="2">
                    <c:v>EE</c:v>
                  </c:pt>
                  <c:pt idx="3">
                    <c:v>IE</c:v>
                  </c:pt>
                  <c:pt idx="4">
                    <c:v>GR</c:v>
                  </c:pt>
                  <c:pt idx="5">
                    <c:v>ES</c:v>
                  </c:pt>
                  <c:pt idx="6">
                    <c:v>FR</c:v>
                  </c:pt>
                  <c:pt idx="7">
                    <c:v>CR</c:v>
                  </c:pt>
                  <c:pt idx="8">
                    <c:v>IT</c:v>
                  </c:pt>
                  <c:pt idx="9">
                    <c:v>CY</c:v>
                  </c:pt>
                  <c:pt idx="10">
                    <c:v>LV</c:v>
                  </c:pt>
                  <c:pt idx="11">
                    <c:v>LT</c:v>
                  </c:pt>
                  <c:pt idx="12">
                    <c:v>LU</c:v>
                  </c:pt>
                  <c:pt idx="13">
                    <c:v>HU</c:v>
                  </c:pt>
                  <c:pt idx="14">
                    <c:v>NL</c:v>
                  </c:pt>
                  <c:pt idx="15">
                    <c:v>AT</c:v>
                  </c:pt>
                  <c:pt idx="16">
                    <c:v>PL</c:v>
                  </c:pt>
                  <c:pt idx="17">
                    <c:v>PT</c:v>
                  </c:pt>
                  <c:pt idx="18">
                    <c:v>SL</c:v>
                  </c:pt>
                  <c:pt idx="19">
                    <c:v>SK</c:v>
                  </c:pt>
                  <c:pt idx="20">
                    <c:v>FI</c:v>
                  </c:pt>
                  <c:pt idx="21">
                    <c:v>DK</c:v>
                  </c:pt>
                  <c:pt idx="22">
                    <c:v>SWE</c:v>
                  </c:pt>
                  <c:pt idx="23">
                    <c:v>CZ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9-1E14-45D9-9A12-328B422895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413648688"/>
        <c:axId val="1413647248"/>
      </c:scatterChart>
      <c:valAx>
        <c:axId val="1413648688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000"/>
                  <a:t>Ποσοστό Αποταμίευσης (μ.ο. 2010-20</a:t>
                </a:r>
                <a:r>
                  <a:rPr lang="en-US" sz="1000"/>
                  <a:t>19</a:t>
                </a:r>
                <a:r>
                  <a:rPr lang="el-GR" sz="1000"/>
                  <a:t>)</a:t>
                </a:r>
                <a:endParaRPr lang="en-US" sz="10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3647248"/>
        <c:crosses val="autoZero"/>
        <c:crossBetween val="midCat"/>
      </c:valAx>
      <c:valAx>
        <c:axId val="141364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000"/>
                  <a:t>Ποσοστό Αυτοαπασχόλησης (μ.ο. 20</a:t>
                </a:r>
                <a:r>
                  <a:rPr lang="en-US" sz="1000"/>
                  <a:t>1</a:t>
                </a:r>
                <a:r>
                  <a:rPr lang="el-GR" sz="1000"/>
                  <a:t>0-2019)</a:t>
                </a:r>
                <a:endParaRPr lang="en-US" sz="1000"/>
              </a:p>
            </c:rich>
          </c:tx>
          <c:layout>
            <c:manualLayout>
              <c:xMode val="edge"/>
              <c:yMode val="edge"/>
              <c:x val="1.8527715383539436E-2"/>
              <c:y val="9.288982711543548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3648688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024636058230658E-2"/>
          <c:y val="4.3710707421414842E-2"/>
          <c:w val="0.87798432250839864"/>
          <c:h val="0.77417632835265671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7514085935226745E-2"/>
                  <c:y val="2.1682993365986732E-2"/>
                </c:manualLayout>
              </c:layout>
              <c:tx>
                <c:rich>
                  <a:bodyPr/>
                  <a:lstStyle/>
                  <a:p>
                    <a:fld id="{94F81B03-6E67-4F97-9BB5-6735A6AA174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D65-4E8B-8D08-C066FC93D9D6}"/>
                </c:ext>
              </c:extLst>
            </c:dLbl>
            <c:dLbl>
              <c:idx val="1"/>
              <c:layout>
                <c:manualLayout>
                  <c:x val="-1.6929574732609713E-5"/>
                  <c:y val="1.7745985491970949E-2"/>
                </c:manualLayout>
              </c:layout>
              <c:tx>
                <c:rich>
                  <a:bodyPr/>
                  <a:lstStyle/>
                  <a:p>
                    <a:fld id="{9801952D-7A98-417B-992D-99794DBF462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D65-4E8B-8D08-C066FC93D9D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4DFFF6A-0EF8-4395-8D65-C3DF80134B5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D65-4E8B-8D08-C066FC93D9D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FB2622C6-D72B-451F-8A0F-593D4AE140E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D65-4E8B-8D08-C066FC93D9D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482342E-FA72-42EB-83D3-3AF73930B46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1D65-4E8B-8D08-C066FC93D9D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B3EC064-CA58-4197-9561-BACA6F56362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D65-4E8B-8D08-C066FC93D9D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05739B7-E950-4704-A6A9-92262225D97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D65-4E8B-8D08-C066FC93D9D6}"/>
                </c:ext>
              </c:extLst>
            </c:dLbl>
            <c:dLbl>
              <c:idx val="7"/>
              <c:layout>
                <c:manualLayout>
                  <c:x val="-3.9530557000644496E-3"/>
                  <c:y val="1.3808977617955236E-2"/>
                </c:manualLayout>
              </c:layout>
              <c:tx>
                <c:rich>
                  <a:bodyPr/>
                  <a:lstStyle/>
                  <a:p>
                    <a:fld id="{216540F8-48F2-4D40-BC15-D095FDBB30B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1D65-4E8B-8D08-C066FC93D9D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4B448897-1DF9-4E17-A5FD-69881B91B05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1D65-4E8B-8D08-C066FC93D9D6}"/>
                </c:ext>
              </c:extLst>
            </c:dLbl>
            <c:dLbl>
              <c:idx val="9"/>
              <c:layout>
                <c:manualLayout>
                  <c:x val="-1.1965329641745509E-2"/>
                  <c:y val="-3.3435116870233747E-2"/>
                </c:manualLayout>
              </c:layout>
              <c:tx>
                <c:rich>
                  <a:bodyPr/>
                  <a:lstStyle/>
                  <a:p>
                    <a:fld id="{B3AA20BD-21CC-4727-A84D-3A4E974C725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D65-4E8B-8D08-C066FC93D9D6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AED2B70-E08D-4AAD-9FB6-0D3AA789130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D65-4E8B-8D08-C066FC93D9D6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453D2A27-6414-4365-819B-462F5216253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1D65-4E8B-8D08-C066FC93D9D6}"/>
                </c:ext>
              </c:extLst>
            </c:dLbl>
            <c:dLbl>
              <c:idx val="12"/>
              <c:layout>
                <c:manualLayout>
                  <c:x val="4.6023754309545868E-3"/>
                  <c:y val="-2.5561101122202261E-2"/>
                </c:manualLayout>
              </c:layout>
              <c:tx>
                <c:rich>
                  <a:bodyPr/>
                  <a:lstStyle/>
                  <a:p>
                    <a:fld id="{9D4D488E-DCEC-4682-8C6C-1282B78A0F4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1D65-4E8B-8D08-C066FC93D9D6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CD78A5B3-2C54-4152-AB6B-74735B9D443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1D65-4E8B-8D08-C066FC93D9D6}"/>
                </c:ext>
              </c:extLst>
            </c:dLbl>
            <c:dLbl>
              <c:idx val="14"/>
              <c:layout>
                <c:manualLayout>
                  <c:x val="-2.974244120940666E-2"/>
                  <c:y val="5.3179056358112715E-2"/>
                </c:manualLayout>
              </c:layout>
              <c:tx>
                <c:rich>
                  <a:bodyPr/>
                  <a:lstStyle/>
                  <a:p>
                    <a:fld id="{847C6E1F-9617-46C6-8C85-BB6BAE2F7B1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1D65-4E8B-8D08-C066FC93D9D6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AD61DC6C-95DB-4E53-983C-A879B4DFAAD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1D65-4E8B-8D08-C066FC93D9D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F51A36E4-F5FB-4DA4-B5ED-DA693BDCBA1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1D65-4E8B-8D08-C066FC93D9D6}"/>
                </c:ext>
              </c:extLst>
            </c:dLbl>
            <c:dLbl>
              <c:idx val="17"/>
              <c:layout>
                <c:manualLayout>
                  <c:x val="-5.6657467088730373E-2"/>
                  <c:y val="-4.9183148366296732E-2"/>
                </c:manualLayout>
              </c:layout>
              <c:tx>
                <c:rich>
                  <a:bodyPr/>
                  <a:lstStyle/>
                  <a:p>
                    <a:fld id="{F3E34422-CFED-40A1-9E07-5BE6A4D3301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1D65-4E8B-8D08-C066FC93D9D6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A210FAC2-8D86-49EA-A459-C96BEFC0AAD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1D65-4E8B-8D08-C066FC93D9D6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0BDC2931-17A2-461D-83DC-3963E1F2482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1D65-4E8B-8D08-C066FC93D9D6}"/>
                </c:ext>
              </c:extLst>
            </c:dLbl>
            <c:dLbl>
              <c:idx val="20"/>
              <c:layout>
                <c:manualLayout>
                  <c:x val="1.2094064949608062E-3"/>
                  <c:y val="-4.5246140492280984E-2"/>
                </c:manualLayout>
              </c:layout>
              <c:tx>
                <c:rich>
                  <a:bodyPr/>
                  <a:lstStyle/>
                  <a:p>
                    <a:fld id="{45155E5D-CD2C-4732-A126-1D7BA442931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1D65-4E8B-8D08-C066FC93D9D6}"/>
                </c:ext>
              </c:extLst>
            </c:dLbl>
            <c:dLbl>
              <c:idx val="21"/>
              <c:layout>
                <c:manualLayout>
                  <c:x val="-4.9059438678787773E-2"/>
                  <c:y val="-4.5246140492280984E-2"/>
                </c:manualLayout>
              </c:layout>
              <c:tx>
                <c:rich>
                  <a:bodyPr/>
                  <a:lstStyle/>
                  <a:p>
                    <a:fld id="{8A8D8A4A-6CF1-47E9-957B-DE644DBA924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1D65-4E8B-8D08-C066FC93D9D6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42440BC3-FA05-4371-8B97-235FF836F35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1D65-4E8B-8D08-C066FC93D9D6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BA44738E-3F5B-412E-8470-7E7B398C50A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1D65-4E8B-8D08-C066FC93D9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2"/>
            <c:dispRSqr val="0"/>
            <c:dispEq val="0"/>
          </c:trendline>
          <c:xVal>
            <c:numRef>
              <c:f>'Fig. 4.3'!$C$4:$C$27</c:f>
              <c:numCache>
                <c:formatCode>0.0</c:formatCode>
                <c:ptCount val="24"/>
                <c:pt idx="0">
                  <c:v>14.190833333333336</c:v>
                </c:pt>
                <c:pt idx="1">
                  <c:v>13.25</c:v>
                </c:pt>
                <c:pt idx="2">
                  <c:v>9.3325000000000014</c:v>
                </c:pt>
                <c:pt idx="3">
                  <c:v>18.467500000000001</c:v>
                </c:pt>
                <c:pt idx="4">
                  <c:v>10.245833333333332</c:v>
                </c:pt>
                <c:pt idx="5">
                  <c:v>12.434166666666664</c:v>
                </c:pt>
                <c:pt idx="6">
                  <c:v>-1.7424999999999997</c:v>
                </c:pt>
                <c:pt idx="7">
                  <c:v>8.8083333333333336</c:v>
                </c:pt>
                <c:pt idx="8">
                  <c:v>15.245833333333332</c:v>
                </c:pt>
                <c:pt idx="9">
                  <c:v>8.850833333333334</c:v>
                </c:pt>
                <c:pt idx="10">
                  <c:v>11.414999999999999</c:v>
                </c:pt>
                <c:pt idx="11">
                  <c:v>3.6991666666666667</c:v>
                </c:pt>
                <c:pt idx="12">
                  <c:v>5.541666666666667</c:v>
                </c:pt>
                <c:pt idx="13">
                  <c:v>3.53</c:v>
                </c:pt>
                <c:pt idx="14">
                  <c:v>14.583333333333334</c:v>
                </c:pt>
                <c:pt idx="15">
                  <c:v>13.114166666666664</c:v>
                </c:pt>
                <c:pt idx="16">
                  <c:v>17.414999999999999</c:v>
                </c:pt>
                <c:pt idx="17">
                  <c:v>14.136666666666665</c:v>
                </c:pt>
                <c:pt idx="18">
                  <c:v>5.225833333333334</c:v>
                </c:pt>
                <c:pt idx="19">
                  <c:v>8.3475000000000001</c:v>
                </c:pt>
                <c:pt idx="20">
                  <c:v>13.35</c:v>
                </c:pt>
                <c:pt idx="21">
                  <c:v>8.6216666666666661</c:v>
                </c:pt>
                <c:pt idx="22">
                  <c:v>8.3591666666666651</c:v>
                </c:pt>
                <c:pt idx="23">
                  <c:v>15.973333333333334</c:v>
                </c:pt>
              </c:numCache>
            </c:numRef>
          </c:xVal>
          <c:yVal>
            <c:numRef>
              <c:f>'Fig. 4.3'!$D$4:$D$27</c:f>
              <c:numCache>
                <c:formatCode>0.0</c:formatCode>
                <c:ptCount val="24"/>
                <c:pt idx="0">
                  <c:v>28.991666666666664</c:v>
                </c:pt>
                <c:pt idx="1">
                  <c:v>59.474999999999994</c:v>
                </c:pt>
                <c:pt idx="2">
                  <c:v>13.899999999999999</c:v>
                </c:pt>
                <c:pt idx="3">
                  <c:v>24.616666666666671</c:v>
                </c:pt>
                <c:pt idx="4">
                  <c:v>61.458333333333343</c:v>
                </c:pt>
                <c:pt idx="5">
                  <c:v>36.141666666666659</c:v>
                </c:pt>
                <c:pt idx="6">
                  <c:v>63</c:v>
                </c:pt>
                <c:pt idx="7">
                  <c:v>46.55833333333333</c:v>
                </c:pt>
                <c:pt idx="8">
                  <c:v>33.325000000000003</c:v>
                </c:pt>
                <c:pt idx="9">
                  <c:v>84.391666666666666</c:v>
                </c:pt>
                <c:pt idx="10">
                  <c:v>57.625</c:v>
                </c:pt>
                <c:pt idx="11">
                  <c:v>53</c:v>
                </c:pt>
                <c:pt idx="12">
                  <c:v>71.166666666666671</c:v>
                </c:pt>
                <c:pt idx="13">
                  <c:v>80.541666666666671</c:v>
                </c:pt>
                <c:pt idx="14">
                  <c:v>28.724999999999998</c:v>
                </c:pt>
                <c:pt idx="15">
                  <c:v>70.55</c:v>
                </c:pt>
                <c:pt idx="16">
                  <c:v>8.0916666666666668</c:v>
                </c:pt>
                <c:pt idx="17">
                  <c:v>30.583333333333339</c:v>
                </c:pt>
                <c:pt idx="18">
                  <c:v>72.966666666666669</c:v>
                </c:pt>
                <c:pt idx="19">
                  <c:v>39.366666666666667</c:v>
                </c:pt>
                <c:pt idx="20">
                  <c:v>65.38333333333334</c:v>
                </c:pt>
                <c:pt idx="21">
                  <c:v>77.018181818181816</c:v>
                </c:pt>
                <c:pt idx="22">
                  <c:v>30.466666666666672</c:v>
                </c:pt>
                <c:pt idx="23">
                  <c:v>30.5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'Fig. 4.3'!$B$4:$B$27</c15:f>
                <c15:dlblRangeCache>
                  <c:ptCount val="24"/>
                  <c:pt idx="0">
                    <c:v>BE</c:v>
                  </c:pt>
                  <c:pt idx="1">
                    <c:v>CZ</c:v>
                  </c:pt>
                  <c:pt idx="2">
                    <c:v>DK</c:v>
                  </c:pt>
                  <c:pt idx="3">
                    <c:v>DE</c:v>
                  </c:pt>
                  <c:pt idx="4">
                    <c:v>EE</c:v>
                  </c:pt>
                  <c:pt idx="5">
                    <c:v>IE</c:v>
                  </c:pt>
                  <c:pt idx="6">
                    <c:v>GR</c:v>
                  </c:pt>
                  <c:pt idx="7">
                    <c:v>ES</c:v>
                  </c:pt>
                  <c:pt idx="8">
                    <c:v>FR</c:v>
                  </c:pt>
                  <c:pt idx="9">
                    <c:v>CR</c:v>
                  </c:pt>
                  <c:pt idx="10">
                    <c:v>IT</c:v>
                  </c:pt>
                  <c:pt idx="11">
                    <c:v>CY</c:v>
                  </c:pt>
                  <c:pt idx="12">
                    <c:v>LV</c:v>
                  </c:pt>
                  <c:pt idx="13">
                    <c:v>LT</c:v>
                  </c:pt>
                  <c:pt idx="14">
                    <c:v>LU</c:v>
                  </c:pt>
                  <c:pt idx="15">
                    <c:v>HU</c:v>
                  </c:pt>
                  <c:pt idx="16">
                    <c:v>NL</c:v>
                  </c:pt>
                  <c:pt idx="17">
                    <c:v>AT</c:v>
                  </c:pt>
                  <c:pt idx="18">
                    <c:v>PL</c:v>
                  </c:pt>
                  <c:pt idx="19">
                    <c:v>PT</c:v>
                  </c:pt>
                  <c:pt idx="20">
                    <c:v>SL</c:v>
                  </c:pt>
                  <c:pt idx="21">
                    <c:v>SK</c:v>
                  </c:pt>
                  <c:pt idx="22">
                    <c:v>FI</c:v>
                  </c:pt>
                  <c:pt idx="23">
                    <c:v>SWE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9-1D65-4E8B-8D08-C066FC93D9D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1790608608"/>
        <c:axId val="1790609088"/>
      </c:scatterChart>
      <c:valAx>
        <c:axId val="1790608608"/>
        <c:scaling>
          <c:orientation val="minMax"/>
          <c:max val="20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Ποσοστό Αποταμίευσης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0609088"/>
        <c:crosses val="autoZero"/>
        <c:crossBetween val="midCat"/>
      </c:valAx>
      <c:valAx>
        <c:axId val="179060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Ποσοστό Ιδιοκτησίας Κύριας Κατοικίας</a:t>
                </a:r>
              </a:p>
              <a:p>
                <a:pPr>
                  <a:defRPr/>
                </a:pPr>
                <a:r>
                  <a:rPr lang="el-GR"/>
                  <a:t>Χωρίς Στεγαστικό Δάνειο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06086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766828778755596E-2"/>
          <c:y val="3.2655262919721241E-2"/>
          <c:w val="0.9482331712212444"/>
          <c:h val="0.9392871753099828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B91-4B58-A651-F3BA57D75225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FB91-4B58-A651-F3BA57D75225}"/>
              </c:ext>
            </c:extLst>
          </c:dPt>
          <c:dPt>
            <c:idx val="2"/>
            <c:invertIfNegative val="0"/>
            <c:bubble3D val="0"/>
            <c:spPr>
              <a:solidFill>
                <a:srgbClr val="ED7D3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FB91-4B58-A651-F3BA57D75225}"/>
              </c:ext>
            </c:extLst>
          </c:dPt>
          <c:dPt>
            <c:idx val="3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FB91-4B58-A651-F3BA57D75225}"/>
              </c:ext>
            </c:extLst>
          </c:dPt>
          <c:dLbls>
            <c:dLbl>
              <c:idx val="0"/>
              <c:layout>
                <c:manualLayout>
                  <c:x val="0.13235294117647059"/>
                  <c:y val="0.12873563218390804"/>
                </c:manualLayout>
              </c:layout>
              <c:tx>
                <c:rich>
                  <a:bodyPr/>
                  <a:lstStyle/>
                  <a:p>
                    <a:fld id="{1D0D6FD3-E052-4E19-89BC-A4E9D1D35D39}" type="CATEGORYNAME">
                      <a:rPr lang="el-GR">
                        <a:solidFill>
                          <a:srgbClr val="FF0000"/>
                        </a:solidFill>
                      </a:rPr>
                      <a:pPr/>
                      <a:t>[CATEGORY NAME]</a:t>
                    </a:fld>
                    <a:r>
                      <a:rPr lang="el-GR" dirty="0"/>
                      <a:t> (</a:t>
                    </a:r>
                    <a:fld id="{9E92CCF1-FF85-4B19-8D39-9BE283B2F829}" type="VALUE">
                      <a:rPr lang="el-GR" baseline="0"/>
                      <a:pPr/>
                      <a:t>[VALUE]</a:t>
                    </a:fld>
                    <a:r>
                      <a:rPr lang="el-GR" baseline="0" dirty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B91-4B58-A651-F3BA57D75225}"/>
                </c:ext>
              </c:extLst>
            </c:dLbl>
            <c:dLbl>
              <c:idx val="1"/>
              <c:layout>
                <c:manualLayout>
                  <c:x val="2.4509803921568627E-3"/>
                  <c:y val="-5.9770114942528735E-2"/>
                </c:manualLayout>
              </c:layout>
              <c:tx>
                <c:rich>
                  <a:bodyPr/>
                  <a:lstStyle/>
                  <a:p>
                    <a:fld id="{3CE72FB8-E906-4438-97DE-A5259A7C87E1}" type="CATEGORYNAME">
                      <a:rPr lang="el-GR"/>
                      <a:pPr/>
                      <a:t>[CATEGORY NAME]</a:t>
                    </a:fld>
                    <a:r>
                      <a:rPr lang="el-GR"/>
                      <a:t> (</a:t>
                    </a:r>
                    <a:fld id="{8F53023C-5985-403B-89EC-23266E4AF8CA}" type="VALUE">
                      <a:rPr lang="el-GR" baseline="0"/>
                      <a:pPr/>
                      <a:t>[VALUE]</a:t>
                    </a:fld>
                    <a:r>
                      <a:rPr lang="el-GR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B91-4B58-A651-F3BA57D75225}"/>
                </c:ext>
              </c:extLst>
            </c:dLbl>
            <c:dLbl>
              <c:idx val="2"/>
              <c:layout>
                <c:manualLayout>
                  <c:x val="-4.9019607843137254E-3"/>
                  <c:y val="-8.7356321839080542E-2"/>
                </c:manualLayout>
              </c:layout>
              <c:tx>
                <c:rich>
                  <a:bodyPr/>
                  <a:lstStyle/>
                  <a:p>
                    <a:fld id="{C35117DB-7FC6-43AC-8644-E49A86EF212D}" type="CATEGORYNAME">
                      <a:rPr lang="el-GR"/>
                      <a:pPr/>
                      <a:t>[CATEGORY NAME]</a:t>
                    </a:fld>
                    <a:r>
                      <a:rPr lang="el-GR"/>
                      <a:t> (</a:t>
                    </a:r>
                    <a:fld id="{7E31663A-5D24-476B-B92F-3B323E67B3C7}" type="VALUE">
                      <a:rPr lang="el-GR" baseline="0"/>
                      <a:pPr/>
                      <a:t>[VALUE]</a:t>
                    </a:fld>
                    <a:r>
                      <a:rPr lang="el-GR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B91-4B58-A651-F3BA57D75225}"/>
                </c:ext>
              </c:extLst>
            </c:dLbl>
            <c:dLbl>
              <c:idx val="3"/>
              <c:layout>
                <c:manualLayout>
                  <c:x val="-7.3529411764705881E-3"/>
                  <c:y val="-5.5172413793103531E-2"/>
                </c:manualLayout>
              </c:layout>
              <c:tx>
                <c:rich>
                  <a:bodyPr/>
                  <a:lstStyle/>
                  <a:p>
                    <a:fld id="{3B583C33-3414-47BF-8512-D76C8B03EBCF}" type="CATEGORYNAME">
                      <a:rPr lang="el-GR"/>
                      <a:pPr/>
                      <a:t>[CATEGORY NAME]</a:t>
                    </a:fld>
                    <a:r>
                      <a:rPr lang="el-GR"/>
                      <a:t> (</a:t>
                    </a:r>
                    <a:fld id="{47893A74-7B73-485C-9F9D-520B90597D91}" type="VALUE">
                      <a:rPr lang="el-GR" baseline="0"/>
                      <a:pPr/>
                      <a:t>[VALUE]</a:t>
                    </a:fld>
                    <a:r>
                      <a:rPr lang="el-GR" baseline="0"/>
                      <a:t>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B91-4B58-A651-F3BA57D75225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'Fig. 4.6'!$C$3:$F$3</c:f>
              <c:strCache>
                <c:ptCount val="4"/>
                <c:pt idx="0">
                  <c:v>Ελλάδα</c:v>
                </c:pt>
                <c:pt idx="1">
                  <c:v>Ισπανία</c:v>
                </c:pt>
                <c:pt idx="2">
                  <c:v>Ιταλία</c:v>
                </c:pt>
                <c:pt idx="3">
                  <c:v>Πορτογαλία</c:v>
                </c:pt>
              </c:strCache>
            </c:strRef>
          </c:cat>
          <c:val>
            <c:numRef>
              <c:f>'Fig. 4.6'!$C$4:$F$4</c:f>
              <c:numCache>
                <c:formatCode>General</c:formatCode>
                <c:ptCount val="4"/>
                <c:pt idx="0">
                  <c:v>17</c:v>
                </c:pt>
                <c:pt idx="1">
                  <c:v>6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91-4B58-A651-F3BA57D75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408563951"/>
        <c:axId val="2027954079"/>
        <c:axId val="0"/>
      </c:bar3DChart>
      <c:catAx>
        <c:axId val="4085639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27954079"/>
        <c:crosses val="autoZero"/>
        <c:auto val="1"/>
        <c:lblAlgn val="ctr"/>
        <c:lblOffset val="100"/>
        <c:noMultiLvlLbl val="0"/>
      </c:catAx>
      <c:valAx>
        <c:axId val="2027954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νοικοκυριών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4.0005017755133557E-2"/>
              <c:y val="0.277391619151054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563951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008812995479486E-2"/>
          <c:y val="2.2727272727272728E-2"/>
          <c:w val="0.9595840319789668"/>
          <c:h val="0.954545454545454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641302558171399E-2"/>
                  <c:y val="3.787878787878788E-3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9E54-497F-B53B-32E05BE299E8}"/>
                </c:ext>
              </c:extLst>
            </c:dLbl>
            <c:dLbl>
              <c:idx val="1"/>
              <c:layout>
                <c:manualLayout>
                  <c:x val="-1.0271738910652625E-2"/>
                  <c:y val="0.3181818181818181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54-497F-B53B-32E05BE299E8}"/>
                </c:ext>
              </c:extLst>
            </c:dLbl>
            <c:dLbl>
              <c:idx val="2"/>
              <c:layout>
                <c:manualLayout>
                  <c:x val="4.9368603200579488E-2"/>
                  <c:y val="0.2765155852781531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54-497F-B53B-32E05BE299E8}"/>
                </c:ext>
              </c:extLst>
            </c:dLbl>
            <c:dLbl>
              <c:idx val="3"/>
              <c:layout>
                <c:manualLayout>
                  <c:x val="-1.4673912729504289E-3"/>
                  <c:y val="-6.060606060606060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54-497F-B53B-32E05BE299E8}"/>
                </c:ext>
              </c:extLst>
            </c:dLbl>
            <c:dLbl>
              <c:idx val="4"/>
              <c:layout>
                <c:manualLayout>
                  <c:x val="7.3369563647517674E-3"/>
                  <c:y val="0.1780303030303030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54-497F-B53B-32E05BE299E8}"/>
                </c:ext>
              </c:extLst>
            </c:dLbl>
            <c:dLbl>
              <c:idx val="5"/>
              <c:layout>
                <c:manualLayout>
                  <c:x val="3.0815216731957876E-2"/>
                  <c:y val="0.2954545454545455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54-497F-B53B-32E05BE299E8}"/>
                </c:ext>
              </c:extLst>
            </c:dLbl>
            <c:dLbl>
              <c:idx val="7"/>
              <c:layout>
                <c:manualLayout>
                  <c:x val="-5.8695650918014998E-3"/>
                  <c:y val="0.3712121212121211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54-497F-B53B-32E05BE299E8}"/>
                </c:ext>
              </c:extLst>
            </c:dLbl>
            <c:dLbl>
              <c:idx val="8"/>
              <c:layout>
                <c:manualLayout>
                  <c:x val="1.0271738910652625E-2"/>
                  <c:y val="0.4659090909090908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54-497F-B53B-32E05BE299E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Sheet4!$C$3:$C$11</c:f>
              <c:strCache>
                <c:ptCount val="9"/>
                <c:pt idx="0">
                  <c:v>Ελλάδα</c:v>
                </c:pt>
                <c:pt idx="1">
                  <c:v>Πορτογαλία</c:v>
                </c:pt>
                <c:pt idx="2">
                  <c:v>Ιταλία</c:v>
                </c:pt>
                <c:pt idx="3">
                  <c:v>Ισπανία</c:v>
                </c:pt>
                <c:pt idx="4">
                  <c:v>Αυστρία</c:v>
                </c:pt>
                <c:pt idx="5">
                  <c:v>Σουηδία</c:v>
                </c:pt>
                <c:pt idx="6">
                  <c:v>Γερμανία</c:v>
                </c:pt>
                <c:pt idx="7">
                  <c:v>Βέλγιο</c:v>
                </c:pt>
                <c:pt idx="8">
                  <c:v>Δανία</c:v>
                </c:pt>
              </c:strCache>
            </c:strRef>
          </c:cat>
          <c:val>
            <c:numRef>
              <c:f>Sheet4!$B$3:$B$11</c:f>
              <c:numCache>
                <c:formatCode>General</c:formatCode>
                <c:ptCount val="9"/>
                <c:pt idx="0">
                  <c:v>-28.5</c:v>
                </c:pt>
                <c:pt idx="1">
                  <c:v>-14.5</c:v>
                </c:pt>
                <c:pt idx="2">
                  <c:v>-10.8</c:v>
                </c:pt>
                <c:pt idx="3">
                  <c:v>-5.6999999999999993</c:v>
                </c:pt>
                <c:pt idx="4">
                  <c:v>4</c:v>
                </c:pt>
                <c:pt idx="5">
                  <c:v>10.600000000000001</c:v>
                </c:pt>
                <c:pt idx="6">
                  <c:v>12.999999999999998</c:v>
                </c:pt>
                <c:pt idx="7">
                  <c:v>17.5</c:v>
                </c:pt>
                <c:pt idx="8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54-497F-B53B-32E05BE29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999495759"/>
        <c:axId val="1228821663"/>
        <c:axId val="0"/>
      </c:bar3DChart>
      <c:catAx>
        <c:axId val="9994957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28821663"/>
        <c:crosses val="autoZero"/>
        <c:auto val="1"/>
        <c:lblAlgn val="ctr"/>
        <c:lblOffset val="100"/>
        <c:noMultiLvlLbl val="0"/>
      </c:catAx>
      <c:valAx>
        <c:axId val="1228821663"/>
        <c:scaling>
          <c:orientation val="minMax"/>
          <c:max val="20"/>
          <c:min val="-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94957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222800131634924E-2"/>
          <c:y val="5.0557940191163671E-2"/>
          <c:w val="0.9235835199499145"/>
          <c:h val="0.722923828192930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'Fig. 4.7'!$B$4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4.7'!$C$3:$D$3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4.7'!$C$4:$D$4</c:f>
              <c:numCache>
                <c:formatCode>General</c:formatCode>
                <c:ptCount val="2"/>
                <c:pt idx="0">
                  <c:v>110.8</c:v>
                </c:pt>
                <c:pt idx="1">
                  <c:v>110.8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41-4427-8298-8C2B2ADD7D48}"/>
            </c:ext>
          </c:extLst>
        </c:ser>
        <c:ser>
          <c:idx val="1"/>
          <c:order val="1"/>
          <c:tx>
            <c:strRef>
              <c:f>'Fig. 4.7'!$B$5</c:f>
              <c:strCache>
                <c:ptCount val="1"/>
                <c:pt idx="0">
                  <c:v>Ισπανία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3129459734964326E-2"/>
                  <c:y val="-4.553735694726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41-4427-8298-8C2B2ADD7D48}"/>
                </c:ext>
              </c:extLst>
            </c:dLbl>
            <c:dLbl>
              <c:idx val="1"/>
              <c:layout>
                <c:manualLayout>
                  <c:x val="3.0581039755351588E-2"/>
                  <c:y val="-1.3661207084178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41-4427-8298-8C2B2ADD7D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4.7'!$C$3:$D$3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4.7'!$C$5:$D$5</c:f>
              <c:numCache>
                <c:formatCode>General</c:formatCode>
                <c:ptCount val="2"/>
                <c:pt idx="0">
                  <c:v>84.7</c:v>
                </c:pt>
                <c:pt idx="1">
                  <c:v>84.7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41-4427-8298-8C2B2ADD7D48}"/>
            </c:ext>
          </c:extLst>
        </c:ser>
        <c:ser>
          <c:idx val="2"/>
          <c:order val="2"/>
          <c:tx>
            <c:strRef>
              <c:f>'Fig. 4.7'!$B$6</c:f>
              <c:strCache>
                <c:ptCount val="1"/>
                <c:pt idx="0">
                  <c:v>Ιταλία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8226299694189558E-2"/>
                  <c:y val="-2.2768678473630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41-4427-8298-8C2B2ADD7D48}"/>
                </c:ext>
              </c:extLst>
            </c:dLbl>
            <c:dLbl>
              <c:idx val="1"/>
              <c:layout>
                <c:manualLayout>
                  <c:x val="1.27420998980632E-2"/>
                  <c:y val="-0.13205833514705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41-4427-8298-8C2B2ADD7D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4.7'!$C$3:$D$3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4.7'!$C$6:$D$6</c:f>
              <c:numCache>
                <c:formatCode>General</c:formatCode>
                <c:ptCount val="2"/>
                <c:pt idx="0">
                  <c:v>74.8</c:v>
                </c:pt>
                <c:pt idx="1">
                  <c:v>58.1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41-4427-8298-8C2B2ADD7D48}"/>
            </c:ext>
          </c:extLst>
        </c:ser>
        <c:ser>
          <c:idx val="3"/>
          <c:order val="3"/>
          <c:tx>
            <c:strRef>
              <c:f>'Fig. 4.7'!$B$7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935779816513763E-2"/>
                  <c:y val="-2.7322414168356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41-4427-8298-8C2B2ADD7D48}"/>
                </c:ext>
              </c:extLst>
            </c:dLbl>
            <c:dLbl>
              <c:idx val="1"/>
              <c:layout>
                <c:manualLayout>
                  <c:x val="1.27420998980632E-2"/>
                  <c:y val="-3.1876149863083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41-4427-8298-8C2B2ADD7D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4.7'!$C$3:$D$3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4.7'!$C$7:$D$7</c:f>
              <c:numCache>
                <c:formatCode>General</c:formatCode>
                <c:ptCount val="2"/>
                <c:pt idx="0">
                  <c:v>69.599999999999994</c:v>
                </c:pt>
                <c:pt idx="1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641-4427-8298-8C2B2ADD7D48}"/>
            </c:ext>
          </c:extLst>
        </c:ser>
        <c:ser>
          <c:idx val="4"/>
          <c:order val="4"/>
          <c:tx>
            <c:strRef>
              <c:f>'Fig. 4.7'!$B$8</c:f>
              <c:strCache>
                <c:ptCount val="1"/>
                <c:pt idx="0">
                  <c:v>ΟΟΣΑ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419979612640163E-2"/>
                  <c:y val="-4.5537356947262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41-4427-8298-8C2B2ADD7D48}"/>
                </c:ext>
              </c:extLst>
            </c:dLbl>
            <c:dLbl>
              <c:idx val="1"/>
              <c:layout>
                <c:manualLayout>
                  <c:x val="2.0387359836901122E-2"/>
                  <c:y val="-2.7322414168356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41-4427-8298-8C2B2ADD7D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4.7'!$C$3:$D$3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4.7'!$C$8:$D$8</c:f>
              <c:numCache>
                <c:formatCode>General</c:formatCode>
                <c:ptCount val="2"/>
                <c:pt idx="0">
                  <c:v>70.3</c:v>
                </c:pt>
                <c:pt idx="1">
                  <c:v>68.900000000000006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641-4427-8298-8C2B2ADD7D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shape val="box"/>
        <c:axId val="1721736848"/>
        <c:axId val="1674626448"/>
        <c:axId val="0"/>
      </c:bar3DChart>
      <c:catAx>
        <c:axId val="172173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4626448"/>
        <c:crosses val="autoZero"/>
        <c:auto val="1"/>
        <c:lblAlgn val="ctr"/>
        <c:lblOffset val="100"/>
        <c:noMultiLvlLbl val="0"/>
      </c:catAx>
      <c:valAx>
        <c:axId val="1674626448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173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826933151299136E-2"/>
          <c:y val="5.865102639296188E-2"/>
          <c:w val="0.91336276238455971"/>
          <c:h val="0.693654220641774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'Fig. 4.7'!$N$5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7100276785582848E-2"/>
                  <c:y val="1.120058745573606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40-49C4-8C73-2AEEFD25EC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4.7'!$O$4:$P$4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4.7'!$O$5:$P$5</c:f>
              <c:numCache>
                <c:formatCode>General</c:formatCode>
                <c:ptCount val="2"/>
                <c:pt idx="0">
                  <c:v>83.6</c:v>
                </c:pt>
                <c:pt idx="1">
                  <c:v>83.6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40-49C4-8C73-2AEEFD25ECB4}"/>
            </c:ext>
          </c:extLst>
        </c:ser>
        <c:ser>
          <c:idx val="1"/>
          <c:order val="1"/>
          <c:tx>
            <c:strRef>
              <c:f>'Fig. 4.7'!$N$6</c:f>
              <c:strCache>
                <c:ptCount val="1"/>
                <c:pt idx="0">
                  <c:v>Ισπανία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4200553571165646E-3"/>
                  <c:y val="-7.331378299120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40-49C4-8C73-2AEEFD25ECB4}"/>
                </c:ext>
              </c:extLst>
            </c:dLbl>
            <c:dLbl>
              <c:idx val="1"/>
              <c:layout>
                <c:manualLayout>
                  <c:x val="1.6260166071349693E-2"/>
                  <c:y val="-0.10263929618768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40-49C4-8C73-2AEEFD25EC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4.7'!$O$4:$P$4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4.7'!$O$6:$P$6</c:f>
              <c:numCache>
                <c:formatCode>General</c:formatCode>
                <c:ptCount val="2"/>
                <c:pt idx="0">
                  <c:v>80.3</c:v>
                </c:pt>
                <c:pt idx="1">
                  <c:v>80.3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40-49C4-8C73-2AEEFD25ECB4}"/>
            </c:ext>
          </c:extLst>
        </c:ser>
        <c:ser>
          <c:idx val="2"/>
          <c:order val="2"/>
          <c:tx>
            <c:strRef>
              <c:f>'Fig. 4.7'!$N$7</c:f>
              <c:strCache>
                <c:ptCount val="1"/>
                <c:pt idx="0">
                  <c:v>Ιταλία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8.130083035674896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40-49C4-8C73-2AEEFD25EC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4.7'!$O$4:$P$4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4.7'!$O$7:$P$7</c:f>
              <c:numCache>
                <c:formatCode>General</c:formatCode>
                <c:ptCount val="2"/>
                <c:pt idx="0">
                  <c:v>81.7</c:v>
                </c:pt>
                <c:pt idx="1">
                  <c:v>81.7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40-49C4-8C73-2AEEFD25ECB4}"/>
            </c:ext>
          </c:extLst>
        </c:ser>
        <c:ser>
          <c:idx val="3"/>
          <c:order val="3"/>
          <c:tx>
            <c:strRef>
              <c:f>'Fig. 4.7'!$N$8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0460719642515296E-2"/>
                  <c:y val="9.2864125122189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40-49C4-8C73-2AEEFD25ECB4}"/>
                </c:ext>
              </c:extLst>
            </c:dLbl>
            <c:dLbl>
              <c:idx val="1"/>
              <c:layout>
                <c:manualLayout>
                  <c:x val="8.1300830356748469E-2"/>
                  <c:y val="9.7751710654936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E40-49C4-8C73-2AEEFD25EC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4.7'!$O$4:$P$4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4.7'!$O$8:$P$8</c:f>
              <c:numCache>
                <c:formatCode>General</c:formatCode>
                <c:ptCount val="2"/>
                <c:pt idx="0">
                  <c:v>90.3</c:v>
                </c:pt>
                <c:pt idx="1">
                  <c:v>90.3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40-49C4-8C73-2AEEFD25ECB4}"/>
            </c:ext>
          </c:extLst>
        </c:ser>
        <c:ser>
          <c:idx val="4"/>
          <c:order val="4"/>
          <c:tx>
            <c:strRef>
              <c:f>'Fig. 4.7'!$N$9</c:f>
              <c:strCache>
                <c:ptCount val="1"/>
                <c:pt idx="0">
                  <c:v>ΟΟΣΑ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6070470535490751E-2"/>
                  <c:y val="-2.4437927663734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E40-49C4-8C73-2AEEFD25ECB4}"/>
                </c:ext>
              </c:extLst>
            </c:dLbl>
            <c:dLbl>
              <c:idx val="1"/>
              <c:layout>
                <c:manualLayout>
                  <c:x val="3.7940387499815952E-2"/>
                  <c:y val="-2.9325513196481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E40-49C4-8C73-2AEEFD25EC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'Fig. 4.7'!$O$4:$P$4</c:f>
              <c:strCache>
                <c:ptCount val="2"/>
                <c:pt idx="0">
                  <c:v>Άντρες</c:v>
                </c:pt>
                <c:pt idx="1">
                  <c:v>Γυναίκες</c:v>
                </c:pt>
              </c:strCache>
            </c:strRef>
          </c:cat>
          <c:val>
            <c:numRef>
              <c:f>'Fig. 4.7'!$O$9:$P$9</c:f>
              <c:numCache>
                <c:formatCode>General</c:formatCode>
                <c:ptCount val="2"/>
                <c:pt idx="0">
                  <c:v>62.4</c:v>
                </c:pt>
                <c:pt idx="1">
                  <c:v>61.3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E40-49C4-8C73-2AEEFD25EC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shape val="box"/>
        <c:axId val="1721807840"/>
        <c:axId val="1732460432"/>
        <c:axId val="0"/>
      </c:bar3DChart>
      <c:catAx>
        <c:axId val="172180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460432"/>
        <c:crosses val="autoZero"/>
        <c:auto val="1"/>
        <c:lblAlgn val="ctr"/>
        <c:lblOffset val="100"/>
        <c:noMultiLvlLbl val="0"/>
      </c:catAx>
      <c:valAx>
        <c:axId val="1732460432"/>
        <c:scaling>
          <c:orientation val="minMax"/>
          <c:max val="9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18078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498840769903762"/>
          <c:y val="6.5289442986293383E-2"/>
          <c:w val="0.86082414698162735"/>
          <c:h val="0.84187882764654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'Figure 5.3'!$R$1</c:f>
              <c:strCache>
                <c:ptCount val="1"/>
                <c:pt idx="0">
                  <c:v>% αποταμίευσης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'Figure 5.3'!$R$2:$R$40</c:f>
              <c:numCache>
                <c:formatCode>General</c:formatCode>
                <c:ptCount val="39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-1.7999999999999998</c:v>
                </c:pt>
                <c:pt idx="13">
                  <c:v>-1.7</c:v>
                </c:pt>
                <c:pt idx="14">
                  <c:v>-1.5999999999999999</c:v>
                </c:pt>
                <c:pt idx="15">
                  <c:v>-1.5</c:v>
                </c:pt>
                <c:pt idx="16">
                  <c:v>-1.4</c:v>
                </c:pt>
                <c:pt idx="17">
                  <c:v>-1.2999999999999998</c:v>
                </c:pt>
                <c:pt idx="18">
                  <c:v>-1.2</c:v>
                </c:pt>
                <c:pt idx="19">
                  <c:v>-1.0999999999999999</c:v>
                </c:pt>
                <c:pt idx="20">
                  <c:v>-1</c:v>
                </c:pt>
                <c:pt idx="21">
                  <c:v>-0.89999999999999991</c:v>
                </c:pt>
                <c:pt idx="22">
                  <c:v>-0.79999999999999982</c:v>
                </c:pt>
                <c:pt idx="23">
                  <c:v>-0.69999999999999973</c:v>
                </c:pt>
                <c:pt idx="24">
                  <c:v>-0.59999999999999964</c:v>
                </c:pt>
                <c:pt idx="25">
                  <c:v>-0.5</c:v>
                </c:pt>
                <c:pt idx="26">
                  <c:v>-0.39999999999999991</c:v>
                </c:pt>
                <c:pt idx="27">
                  <c:v>-0.29999999999999982</c:v>
                </c:pt>
                <c:pt idx="28">
                  <c:v>-0.19999999999999973</c:v>
                </c:pt>
                <c:pt idx="29">
                  <c:v>-9.9999999999999645E-2</c:v>
                </c:pt>
                <c:pt idx="30">
                  <c:v>0</c:v>
                </c:pt>
                <c:pt idx="31">
                  <c:v>0.10000000000000009</c:v>
                </c:pt>
                <c:pt idx="32">
                  <c:v>0.20000000000000018</c:v>
                </c:pt>
                <c:pt idx="33">
                  <c:v>0.30000000000000027</c:v>
                </c:pt>
                <c:pt idx="34">
                  <c:v>0.40000000000000036</c:v>
                </c:pt>
                <c:pt idx="35">
                  <c:v>0.5</c:v>
                </c:pt>
                <c:pt idx="36">
                  <c:v>0.60000000000000009</c:v>
                </c:pt>
                <c:pt idx="37">
                  <c:v>0.70000000000000018</c:v>
                </c:pt>
                <c:pt idx="38">
                  <c:v>0.80000000000000027</c:v>
                </c:pt>
              </c:numCache>
            </c:numRef>
          </c:cat>
          <c:val>
            <c:numRef>
              <c:f>'Figure 5.3'!$R$2:$R$40</c:f>
              <c:numCache>
                <c:formatCode>General</c:formatCode>
                <c:ptCount val="39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-1.7999999999999998</c:v>
                </c:pt>
                <c:pt idx="13">
                  <c:v>-1.7</c:v>
                </c:pt>
                <c:pt idx="14">
                  <c:v>-1.5999999999999999</c:v>
                </c:pt>
                <c:pt idx="15">
                  <c:v>-1.5</c:v>
                </c:pt>
                <c:pt idx="16">
                  <c:v>-1.4</c:v>
                </c:pt>
                <c:pt idx="17">
                  <c:v>-1.2999999999999998</c:v>
                </c:pt>
                <c:pt idx="18">
                  <c:v>-1.2</c:v>
                </c:pt>
                <c:pt idx="19">
                  <c:v>-1.0999999999999999</c:v>
                </c:pt>
                <c:pt idx="20">
                  <c:v>-1</c:v>
                </c:pt>
                <c:pt idx="21">
                  <c:v>-0.89999999999999991</c:v>
                </c:pt>
                <c:pt idx="22">
                  <c:v>-0.79999999999999982</c:v>
                </c:pt>
                <c:pt idx="23">
                  <c:v>-0.69999999999999973</c:v>
                </c:pt>
                <c:pt idx="24">
                  <c:v>-0.59999999999999964</c:v>
                </c:pt>
                <c:pt idx="25">
                  <c:v>-0.5</c:v>
                </c:pt>
                <c:pt idx="26">
                  <c:v>-0.39999999999999991</c:v>
                </c:pt>
                <c:pt idx="27">
                  <c:v>-0.29999999999999982</c:v>
                </c:pt>
                <c:pt idx="28">
                  <c:v>-0.19999999999999973</c:v>
                </c:pt>
                <c:pt idx="29">
                  <c:v>-9.9999999999999645E-2</c:v>
                </c:pt>
                <c:pt idx="30">
                  <c:v>0</c:v>
                </c:pt>
                <c:pt idx="31">
                  <c:v>0.10000000000000009</c:v>
                </c:pt>
                <c:pt idx="32">
                  <c:v>0.20000000000000018</c:v>
                </c:pt>
                <c:pt idx="33">
                  <c:v>0.30000000000000027</c:v>
                </c:pt>
                <c:pt idx="34">
                  <c:v>0.40000000000000036</c:v>
                </c:pt>
                <c:pt idx="35">
                  <c:v>0.5</c:v>
                </c:pt>
                <c:pt idx="36">
                  <c:v>0.60000000000000009</c:v>
                </c:pt>
                <c:pt idx="37">
                  <c:v>0.70000000000000018</c:v>
                </c:pt>
                <c:pt idx="38">
                  <c:v>0.80000000000000027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D3-4B6F-B43D-F7ECBE4E66AB}"/>
            </c:ext>
          </c:extLst>
        </c:ser>
        <c:ser>
          <c:idx val="1"/>
          <c:order val="1"/>
          <c:tx>
            <c:strRef>
              <c:f>'Figure 5.3'!$S$1</c:f>
              <c:strCache>
                <c:ptCount val="1"/>
                <c:pt idx="0">
                  <c:v>frequency</c:v>
                </c:pt>
              </c:strCache>
            </c:strRef>
          </c:tx>
          <c:spPr>
            <a:solidFill>
              <a:schemeClr val="accent1"/>
            </a:solidFill>
            <a:ln w="31750">
              <a:solidFill>
                <a:schemeClr val="accent1"/>
              </a:solidFill>
            </a:ln>
            <a:effectLst/>
            <a:sp3d contourW="31750">
              <a:contourClr>
                <a:schemeClr val="accent1"/>
              </a:contourClr>
            </a:sp3d>
          </c:spPr>
          <c:invertIfNegative val="0"/>
          <c:cat>
            <c:numRef>
              <c:f>'Figure 5.3'!$R$2:$R$40</c:f>
              <c:numCache>
                <c:formatCode>General</c:formatCode>
                <c:ptCount val="39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-1.7999999999999998</c:v>
                </c:pt>
                <c:pt idx="13">
                  <c:v>-1.7</c:v>
                </c:pt>
                <c:pt idx="14">
                  <c:v>-1.5999999999999999</c:v>
                </c:pt>
                <c:pt idx="15">
                  <c:v>-1.5</c:v>
                </c:pt>
                <c:pt idx="16">
                  <c:v>-1.4</c:v>
                </c:pt>
                <c:pt idx="17">
                  <c:v>-1.2999999999999998</c:v>
                </c:pt>
                <c:pt idx="18">
                  <c:v>-1.2</c:v>
                </c:pt>
                <c:pt idx="19">
                  <c:v>-1.0999999999999999</c:v>
                </c:pt>
                <c:pt idx="20">
                  <c:v>-1</c:v>
                </c:pt>
                <c:pt idx="21">
                  <c:v>-0.89999999999999991</c:v>
                </c:pt>
                <c:pt idx="22">
                  <c:v>-0.79999999999999982</c:v>
                </c:pt>
                <c:pt idx="23">
                  <c:v>-0.69999999999999973</c:v>
                </c:pt>
                <c:pt idx="24">
                  <c:v>-0.59999999999999964</c:v>
                </c:pt>
                <c:pt idx="25">
                  <c:v>-0.5</c:v>
                </c:pt>
                <c:pt idx="26">
                  <c:v>-0.39999999999999991</c:v>
                </c:pt>
                <c:pt idx="27">
                  <c:v>-0.29999999999999982</c:v>
                </c:pt>
                <c:pt idx="28">
                  <c:v>-0.19999999999999973</c:v>
                </c:pt>
                <c:pt idx="29">
                  <c:v>-9.9999999999999645E-2</c:v>
                </c:pt>
                <c:pt idx="30">
                  <c:v>0</c:v>
                </c:pt>
                <c:pt idx="31">
                  <c:v>0.10000000000000009</c:v>
                </c:pt>
                <c:pt idx="32">
                  <c:v>0.20000000000000018</c:v>
                </c:pt>
                <c:pt idx="33">
                  <c:v>0.30000000000000027</c:v>
                </c:pt>
                <c:pt idx="34">
                  <c:v>0.40000000000000036</c:v>
                </c:pt>
                <c:pt idx="35">
                  <c:v>0.5</c:v>
                </c:pt>
                <c:pt idx="36">
                  <c:v>0.60000000000000009</c:v>
                </c:pt>
                <c:pt idx="37">
                  <c:v>0.70000000000000018</c:v>
                </c:pt>
                <c:pt idx="38">
                  <c:v>0.80000000000000027</c:v>
                </c:pt>
              </c:numCache>
            </c:numRef>
          </c:cat>
          <c:val>
            <c:numRef>
              <c:f>'Figure 5.3'!$S$2:$S$40</c:f>
              <c:numCache>
                <c:formatCode>General</c:formatCode>
                <c:ptCount val="39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4</c:v>
                </c:pt>
                <c:pt idx="6">
                  <c:v>5</c:v>
                </c:pt>
                <c:pt idx="7">
                  <c:v>8</c:v>
                </c:pt>
                <c:pt idx="8">
                  <c:v>15</c:v>
                </c:pt>
                <c:pt idx="9">
                  <c:v>6</c:v>
                </c:pt>
                <c:pt idx="10">
                  <c:v>11</c:v>
                </c:pt>
                <c:pt idx="11">
                  <c:v>16</c:v>
                </c:pt>
                <c:pt idx="12">
                  <c:v>8</c:v>
                </c:pt>
                <c:pt idx="13">
                  <c:v>19</c:v>
                </c:pt>
                <c:pt idx="14">
                  <c:v>18</c:v>
                </c:pt>
                <c:pt idx="15">
                  <c:v>25</c:v>
                </c:pt>
                <c:pt idx="16">
                  <c:v>29</c:v>
                </c:pt>
                <c:pt idx="17">
                  <c:v>22</c:v>
                </c:pt>
                <c:pt idx="18">
                  <c:v>46</c:v>
                </c:pt>
                <c:pt idx="19">
                  <c:v>41</c:v>
                </c:pt>
                <c:pt idx="20">
                  <c:v>45</c:v>
                </c:pt>
                <c:pt idx="21">
                  <c:v>79</c:v>
                </c:pt>
                <c:pt idx="22">
                  <c:v>83</c:v>
                </c:pt>
                <c:pt idx="23">
                  <c:v>127</c:v>
                </c:pt>
                <c:pt idx="24">
                  <c:v>148</c:v>
                </c:pt>
                <c:pt idx="25">
                  <c:v>203</c:v>
                </c:pt>
                <c:pt idx="26">
                  <c:v>266</c:v>
                </c:pt>
                <c:pt idx="27">
                  <c:v>355</c:v>
                </c:pt>
                <c:pt idx="28">
                  <c:v>425</c:v>
                </c:pt>
                <c:pt idx="29">
                  <c:v>545</c:v>
                </c:pt>
                <c:pt idx="30">
                  <c:v>639</c:v>
                </c:pt>
                <c:pt idx="31">
                  <c:v>793</c:v>
                </c:pt>
                <c:pt idx="32">
                  <c:v>719</c:v>
                </c:pt>
                <c:pt idx="33">
                  <c:v>633</c:v>
                </c:pt>
                <c:pt idx="34">
                  <c:v>444</c:v>
                </c:pt>
                <c:pt idx="35">
                  <c:v>260</c:v>
                </c:pt>
                <c:pt idx="36">
                  <c:v>74</c:v>
                </c:pt>
                <c:pt idx="37">
                  <c:v>16</c:v>
                </c:pt>
                <c:pt idx="3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D3-4B6F-B43D-F7ECBE4E6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3"/>
        <c:shape val="box"/>
        <c:axId val="850037728"/>
        <c:axId val="850026928"/>
        <c:axId val="0"/>
      </c:bar3DChart>
      <c:catAx>
        <c:axId val="850037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αποταμίευσης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21290682414698162"/>
              <c:y val="0.918378536016331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026928"/>
        <c:crosses val="autoZero"/>
        <c:auto val="1"/>
        <c:lblAlgn val="ctr"/>
        <c:lblOffset val="100"/>
        <c:tickLblSkip val="5"/>
        <c:noMultiLvlLbl val="0"/>
      </c:catAx>
      <c:valAx>
        <c:axId val="850026928"/>
        <c:scaling>
          <c:orientation val="minMax"/>
          <c:max val="8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Αριθμός</a:t>
                </a:r>
                <a:r>
                  <a:rPr lang="el-GR" baseline="0"/>
                  <a:t> νοικοκυριών</a:t>
                </a:r>
              </a:p>
              <a:p>
                <a:pPr>
                  <a:defRPr/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037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0306654706135"/>
          <c:y val="2.4949311532542404E-2"/>
          <c:w val="0.68101639559655758"/>
          <c:h val="0.91686879626086037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'[Chapter 1 Figures 21Nov2023.xlsx]Figure 1.1'!$R$2:$R$33</c:f>
              <c:strCache>
                <c:ptCount val="32"/>
                <c:pt idx="0">
                  <c:v>Ελλάδα</c:v>
                </c:pt>
                <c:pt idx="1">
                  <c:v>Σλοβακία</c:v>
                </c:pt>
                <c:pt idx="2">
                  <c:v>Λετονία</c:v>
                </c:pt>
                <c:pt idx="3">
                  <c:v>Πορτογαλία</c:v>
                </c:pt>
                <c:pt idx="4">
                  <c:v>Ηνωμένο Βασίλειο</c:v>
                </c:pt>
                <c:pt idx="5">
                  <c:v>Ν. Αφρική</c:v>
                </c:pt>
                <c:pt idx="6">
                  <c:v>Γαλλία</c:v>
                </c:pt>
                <c:pt idx="7">
                  <c:v>Ιταλία</c:v>
                </c:pt>
                <c:pt idx="8">
                  <c:v>Σλοβενία</c:v>
                </c:pt>
                <c:pt idx="9">
                  <c:v>Ευρωζώνη</c:v>
                </c:pt>
                <c:pt idx="10">
                  <c:v>Φινλανδία</c:v>
                </c:pt>
                <c:pt idx="11">
                  <c:v>Ισπανία</c:v>
                </c:pt>
                <c:pt idx="12">
                  <c:v>Λουξεμβούργο</c:v>
                </c:pt>
                <c:pt idx="13">
                  <c:v>Ευρωπαϊκή Ένωση</c:v>
                </c:pt>
                <c:pt idx="14">
                  <c:v>Τσεχία</c:v>
                </c:pt>
                <c:pt idx="15">
                  <c:v>Βέλγιο</c:v>
                </c:pt>
                <c:pt idx="16">
                  <c:v>Ουγγαρία</c:v>
                </c:pt>
                <c:pt idx="17">
                  <c:v>Καναδάς</c:v>
                </c:pt>
                <c:pt idx="18">
                  <c:v>Αυστραλία</c:v>
                </c:pt>
                <c:pt idx="19">
                  <c:v>Αυστρία</c:v>
                </c:pt>
                <c:pt idx="20">
                  <c:v>Κοστα Ρίκα</c:v>
                </c:pt>
                <c:pt idx="21">
                  <c:v>Πολωνία</c:v>
                </c:pt>
                <c:pt idx="22">
                  <c:v>Γερμανία</c:v>
                </c:pt>
                <c:pt idx="23">
                  <c:v>Λιθουανία</c:v>
                </c:pt>
                <c:pt idx="24">
                  <c:v>Εσθονία</c:v>
                </c:pt>
                <c:pt idx="25">
                  <c:v>Ελβετία</c:v>
                </c:pt>
                <c:pt idx="26">
                  <c:v>Κορέα</c:v>
                </c:pt>
                <c:pt idx="27">
                  <c:v>Ολλανδία</c:v>
                </c:pt>
                <c:pt idx="28">
                  <c:v>Σουηδία</c:v>
                </c:pt>
                <c:pt idx="29">
                  <c:v>Ισραήλ</c:v>
                </c:pt>
                <c:pt idx="30">
                  <c:v>Χιλή</c:v>
                </c:pt>
                <c:pt idx="31">
                  <c:v>Δανία</c:v>
                </c:pt>
              </c:strCache>
            </c:strRef>
          </c:cat>
          <c:val>
            <c:numRef>
              <c:f>'[Chapter 1 Figures 21Nov2023.xlsx]Figure 1.1'!$T$2:$T$33</c:f>
              <c:numCache>
                <c:formatCode>0.0</c:formatCode>
                <c:ptCount val="32"/>
                <c:pt idx="0">
                  <c:v>-3.1</c:v>
                </c:pt>
                <c:pt idx="1">
                  <c:v>-2.1</c:v>
                </c:pt>
                <c:pt idx="2">
                  <c:v>-0.63700000000000001</c:v>
                </c:pt>
                <c:pt idx="3">
                  <c:v>-0.16</c:v>
                </c:pt>
                <c:pt idx="4">
                  <c:v>1.7</c:v>
                </c:pt>
                <c:pt idx="5">
                  <c:v>1.9</c:v>
                </c:pt>
                <c:pt idx="6">
                  <c:v>2.2999999999999998</c:v>
                </c:pt>
                <c:pt idx="7">
                  <c:v>3.2</c:v>
                </c:pt>
                <c:pt idx="8">
                  <c:v>3.8</c:v>
                </c:pt>
                <c:pt idx="9">
                  <c:v>4.7</c:v>
                </c:pt>
                <c:pt idx="10">
                  <c:v>5.2</c:v>
                </c:pt>
                <c:pt idx="11">
                  <c:v>5.3</c:v>
                </c:pt>
                <c:pt idx="12">
                  <c:v>5.4</c:v>
                </c:pt>
                <c:pt idx="13">
                  <c:v>6.1</c:v>
                </c:pt>
                <c:pt idx="14">
                  <c:v>6.3</c:v>
                </c:pt>
                <c:pt idx="15">
                  <c:v>6.5</c:v>
                </c:pt>
                <c:pt idx="16">
                  <c:v>7.2</c:v>
                </c:pt>
                <c:pt idx="17">
                  <c:v>7.3</c:v>
                </c:pt>
                <c:pt idx="18">
                  <c:v>7.5</c:v>
                </c:pt>
                <c:pt idx="19">
                  <c:v>7.7</c:v>
                </c:pt>
                <c:pt idx="20">
                  <c:v>8.6999999999999993</c:v>
                </c:pt>
                <c:pt idx="21">
                  <c:v>9</c:v>
                </c:pt>
                <c:pt idx="22">
                  <c:v>9.1</c:v>
                </c:pt>
                <c:pt idx="23">
                  <c:v>10.1</c:v>
                </c:pt>
                <c:pt idx="24">
                  <c:v>10.1</c:v>
                </c:pt>
                <c:pt idx="25">
                  <c:v>11</c:v>
                </c:pt>
                <c:pt idx="26">
                  <c:v>12.4</c:v>
                </c:pt>
                <c:pt idx="27">
                  <c:v>13.9</c:v>
                </c:pt>
                <c:pt idx="28">
                  <c:v>15.6</c:v>
                </c:pt>
                <c:pt idx="29">
                  <c:v>16.3</c:v>
                </c:pt>
                <c:pt idx="30">
                  <c:v>16.399999999999999</c:v>
                </c:pt>
                <c:pt idx="31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CB-48B4-9B6C-BCC0D1229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axId val="1754776416"/>
        <c:axId val="1754768856"/>
      </c:barChart>
      <c:catAx>
        <c:axId val="175477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768856"/>
        <c:crossesAt val="0"/>
        <c:auto val="0"/>
        <c:lblAlgn val="ctr"/>
        <c:lblOffset val="100"/>
        <c:tickLblSkip val="1"/>
        <c:noMultiLvlLbl val="0"/>
      </c:catAx>
      <c:valAx>
        <c:axId val="1754768856"/>
        <c:scaling>
          <c:orientation val="minMax"/>
          <c:max val="21"/>
          <c:min val="-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4776416"/>
        <c:crossesAt val="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692038495188102E-2"/>
          <c:y val="7.170871168076734E-2"/>
          <c:w val="0.89291193094722099"/>
          <c:h val="0.70677508736541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'Fig. 2.1 '!$A$4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'Fig. 2.1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2.1 '!$B$4:$V$4</c:f>
              <c:numCache>
                <c:formatCode>General</c:formatCode>
                <c:ptCount val="21"/>
                <c:pt idx="0">
                  <c:v>15.963302752293579</c:v>
                </c:pt>
                <c:pt idx="1">
                  <c:v>16.433761878144214</c:v>
                </c:pt>
                <c:pt idx="2">
                  <c:v>16.623644811564279</c:v>
                </c:pt>
                <c:pt idx="3">
                  <c:v>12.600401606425704</c:v>
                </c:pt>
                <c:pt idx="4">
                  <c:v>13.859568609453877</c:v>
                </c:pt>
                <c:pt idx="5">
                  <c:v>11.55994843145681</c:v>
                </c:pt>
                <c:pt idx="6">
                  <c:v>8.677685950413224</c:v>
                </c:pt>
                <c:pt idx="7">
                  <c:v>5.810526315789474</c:v>
                </c:pt>
                <c:pt idx="8">
                  <c:v>7.5858991521642132</c:v>
                </c:pt>
                <c:pt idx="9">
                  <c:v>4.7220855878012795</c:v>
                </c:pt>
                <c:pt idx="10">
                  <c:v>8.0148619957537157</c:v>
                </c:pt>
                <c:pt idx="11">
                  <c:v>10.283490828237909</c:v>
                </c:pt>
                <c:pt idx="12">
                  <c:v>10.553047404063205</c:v>
                </c:pt>
                <c:pt idx="13">
                  <c:v>10.600907029478456</c:v>
                </c:pt>
                <c:pt idx="14">
                  <c:v>10.601719197707736</c:v>
                </c:pt>
                <c:pt idx="15">
                  <c:v>9.8925946862634255</c:v>
                </c:pt>
                <c:pt idx="16">
                  <c:v>9.6325167037861927</c:v>
                </c:pt>
                <c:pt idx="17">
                  <c:v>10.141766630316248</c:v>
                </c:pt>
                <c:pt idx="18" formatCode="0.0">
                  <c:v>6.4795349775809212</c:v>
                </c:pt>
                <c:pt idx="19" formatCode="0.0">
                  <c:v>9.1076328206439214</c:v>
                </c:pt>
                <c:pt idx="20" formatCode="0.0">
                  <c:v>10.553483586325454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87-4612-BAAE-4D483106B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301760"/>
        <c:axId val="398278880"/>
      </c:barChart>
      <c:lineChart>
        <c:grouping val="standard"/>
        <c:varyColors val="0"/>
        <c:ser>
          <c:idx val="1"/>
          <c:order val="1"/>
          <c:tx>
            <c:strRef>
              <c:f>'Fig. 2.1 '!$A$5</c:f>
              <c:strCache>
                <c:ptCount val="1"/>
                <c:pt idx="0">
                  <c:v>Ευρωζώνη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numRef>
              <c:f>'Fig. 2.1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2.1 '!$B$5:$V$5</c:f>
              <c:numCache>
                <c:formatCode>General</c:formatCode>
                <c:ptCount val="21"/>
                <c:pt idx="0">
                  <c:v>22.658665688381113</c:v>
                </c:pt>
                <c:pt idx="1">
                  <c:v>22.269752756346602</c:v>
                </c:pt>
                <c:pt idx="2">
                  <c:v>23.152805586755871</c:v>
                </c:pt>
                <c:pt idx="3">
                  <c:v>22.789628756629345</c:v>
                </c:pt>
                <c:pt idx="4">
                  <c:v>23.677232397596693</c:v>
                </c:pt>
                <c:pt idx="5">
                  <c:v>24.305275875956507</c:v>
                </c:pt>
                <c:pt idx="6">
                  <c:v>22.956683552155482</c:v>
                </c:pt>
                <c:pt idx="7">
                  <c:v>20.884555147926452</c:v>
                </c:pt>
                <c:pt idx="8">
                  <c:v>21.531075510097583</c:v>
                </c:pt>
                <c:pt idx="9">
                  <c:v>22.27222854356307</c:v>
                </c:pt>
                <c:pt idx="10">
                  <c:v>22.107872900222624</c:v>
                </c:pt>
                <c:pt idx="11">
                  <c:v>22.333326653708195</c:v>
                </c:pt>
                <c:pt idx="12">
                  <c:v>23.04694766730308</c:v>
                </c:pt>
                <c:pt idx="13">
                  <c:v>23.71787593202377</c:v>
                </c:pt>
                <c:pt idx="14">
                  <c:v>24.238352079229792</c:v>
                </c:pt>
                <c:pt idx="15">
                  <c:v>24.862294994722419</c:v>
                </c:pt>
                <c:pt idx="16">
                  <c:v>25.406797116374875</c:v>
                </c:pt>
                <c:pt idx="17">
                  <c:v>25.607467322161149</c:v>
                </c:pt>
                <c:pt idx="18" formatCode="0.0">
                  <c:v>24.665478294919101</c:v>
                </c:pt>
                <c:pt idx="19" formatCode="0.0">
                  <c:v>26.805765176030189</c:v>
                </c:pt>
                <c:pt idx="20" formatCode="0.0">
                  <c:v>25.326498777557113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87-4612-BAAE-4D483106B0C9}"/>
            </c:ext>
          </c:extLst>
        </c:ser>
        <c:ser>
          <c:idx val="2"/>
          <c:order val="2"/>
          <c:tx>
            <c:strRef>
              <c:f>'Fig. 2.1 '!$A$6</c:f>
              <c:strCache>
                <c:ptCount val="1"/>
                <c:pt idx="0">
                  <c:v>Ισπανία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'Fig. 2.1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2.1 '!$B$6:$V$6</c:f>
              <c:numCache>
                <c:formatCode>General</c:formatCode>
                <c:ptCount val="21"/>
                <c:pt idx="0">
                  <c:v>22.958911419423693</c:v>
                </c:pt>
                <c:pt idx="1">
                  <c:v>23.619593668203908</c:v>
                </c:pt>
                <c:pt idx="2">
                  <c:v>22.806609262276005</c:v>
                </c:pt>
                <c:pt idx="3">
                  <c:v>22.126374811300405</c:v>
                </c:pt>
                <c:pt idx="4">
                  <c:v>21.71747360031879</c:v>
                </c:pt>
                <c:pt idx="5">
                  <c:v>21.01348210134821</c:v>
                </c:pt>
                <c:pt idx="6">
                  <c:v>19.549346552501127</c:v>
                </c:pt>
                <c:pt idx="7">
                  <c:v>19.218180117834098</c:v>
                </c:pt>
                <c:pt idx="8">
                  <c:v>18.644541810385011</c:v>
                </c:pt>
                <c:pt idx="9">
                  <c:v>17.851099830795263</c:v>
                </c:pt>
                <c:pt idx="10">
                  <c:v>18.52390650761323</c:v>
                </c:pt>
                <c:pt idx="11">
                  <c:v>19.251494072695209</c:v>
                </c:pt>
                <c:pt idx="12">
                  <c:v>19.591322874297891</c:v>
                </c:pt>
                <c:pt idx="13">
                  <c:v>21.009182821630649</c:v>
                </c:pt>
                <c:pt idx="14">
                  <c:v>21.922110552763819</c:v>
                </c:pt>
                <c:pt idx="15">
                  <c:v>22.167741935483871</c:v>
                </c:pt>
                <c:pt idx="16">
                  <c:v>22.344048509012374</c:v>
                </c:pt>
                <c:pt idx="17">
                  <c:v>22.938578883982334</c:v>
                </c:pt>
                <c:pt idx="18" formatCode="0.0">
                  <c:v>21.087657840412508</c:v>
                </c:pt>
                <c:pt idx="19" formatCode="0.0">
                  <c:v>22.350669644683339</c:v>
                </c:pt>
                <c:pt idx="20" formatCode="0.0">
                  <c:v>22.093291849162604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87-4612-BAAE-4D483106B0C9}"/>
            </c:ext>
          </c:extLst>
        </c:ser>
        <c:ser>
          <c:idx val="3"/>
          <c:order val="3"/>
          <c:tx>
            <c:strRef>
              <c:f>'Fig. 2.1 '!$A$7</c:f>
              <c:strCache>
                <c:ptCount val="1"/>
                <c:pt idx="0">
                  <c:v>Ιταλία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'Fig. 2.1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2.1 '!$B$7:$V$7</c:f>
              <c:numCache>
                <c:formatCode>General</c:formatCode>
                <c:ptCount val="21"/>
                <c:pt idx="0">
                  <c:v>21.069391986965861</c:v>
                </c:pt>
                <c:pt idx="1">
                  <c:v>20.391482039148201</c:v>
                </c:pt>
                <c:pt idx="2">
                  <c:v>20.780830406940716</c:v>
                </c:pt>
                <c:pt idx="3">
                  <c:v>20.286555972147831</c:v>
                </c:pt>
                <c:pt idx="4">
                  <c:v>20.480453403748307</c:v>
                </c:pt>
                <c:pt idx="5">
                  <c:v>20.881842952687641</c:v>
                </c:pt>
                <c:pt idx="6">
                  <c:v>18.983940892715399</c:v>
                </c:pt>
                <c:pt idx="7">
                  <c:v>17.618715526532682</c:v>
                </c:pt>
                <c:pt idx="8">
                  <c:v>17.284180475392542</c:v>
                </c:pt>
                <c:pt idx="9">
                  <c:v>17.637069383794277</c:v>
                </c:pt>
                <c:pt idx="10">
                  <c:v>17.557251908396946</c:v>
                </c:pt>
                <c:pt idx="11">
                  <c:v>17.993551587301589</c:v>
                </c:pt>
                <c:pt idx="12">
                  <c:v>18.852156814550817</c:v>
                </c:pt>
                <c:pt idx="13">
                  <c:v>18.527244170593207</c:v>
                </c:pt>
                <c:pt idx="14">
                  <c:v>20.155678735699965</c:v>
                </c:pt>
                <c:pt idx="15">
                  <c:v>20.603478060578144</c:v>
                </c:pt>
                <c:pt idx="16">
                  <c:v>21.130179519024502</c:v>
                </c:pt>
                <c:pt idx="17">
                  <c:v>21.546254035400203</c:v>
                </c:pt>
                <c:pt idx="18" formatCode="0.0">
                  <c:v>21.581643832318026</c:v>
                </c:pt>
                <c:pt idx="19" formatCode="0.0">
                  <c:v>24.254188970804101</c:v>
                </c:pt>
                <c:pt idx="20" formatCode="0.0">
                  <c:v>21.156221053502247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87-4612-BAAE-4D483106B0C9}"/>
            </c:ext>
          </c:extLst>
        </c:ser>
        <c:ser>
          <c:idx val="4"/>
          <c:order val="4"/>
          <c:tx>
            <c:strRef>
              <c:f>'Fig. 2.1 '!$A$8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'Fig. 2.1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2.1 '!$B$8:$V$8</c:f>
              <c:numCache>
                <c:formatCode>General</c:formatCode>
                <c:ptCount val="21"/>
                <c:pt idx="0">
                  <c:v>17.321178120617112</c:v>
                </c:pt>
                <c:pt idx="1">
                  <c:v>16.495550992470911</c:v>
                </c:pt>
                <c:pt idx="2">
                  <c:v>15.637319316688568</c:v>
                </c:pt>
                <c:pt idx="3">
                  <c:v>13.556116015132408</c:v>
                </c:pt>
                <c:pt idx="4">
                  <c:v>12.868310282621767</c:v>
                </c:pt>
                <c:pt idx="5">
                  <c:v>13.390313390313391</c:v>
                </c:pt>
                <c:pt idx="6">
                  <c:v>11.390284757118927</c:v>
                </c:pt>
                <c:pt idx="7">
                  <c:v>11.06043329532497</c:v>
                </c:pt>
                <c:pt idx="8">
                  <c:v>10.801781737193764</c:v>
                </c:pt>
                <c:pt idx="9">
                  <c:v>13.515048268029531</c:v>
                </c:pt>
                <c:pt idx="10">
                  <c:v>13.903743315508018</c:v>
                </c:pt>
                <c:pt idx="11">
                  <c:v>15.65982404692082</c:v>
                </c:pt>
                <c:pt idx="12">
                  <c:v>15.193529751588677</c:v>
                </c:pt>
                <c:pt idx="13">
                  <c:v>15.859766277128548</c:v>
                </c:pt>
                <c:pt idx="14">
                  <c:v>16.46112600536193</c:v>
                </c:pt>
                <c:pt idx="15">
                  <c:v>18.223583460949467</c:v>
                </c:pt>
                <c:pt idx="16">
                  <c:v>18.518518518518519</c:v>
                </c:pt>
                <c:pt idx="17">
                  <c:v>18.610074626865678</c:v>
                </c:pt>
                <c:pt idx="18" formatCode="0.0">
                  <c:v>17.933965326959203</c:v>
                </c:pt>
                <c:pt idx="19" formatCode="0.0">
                  <c:v>19.637343950471458</c:v>
                </c:pt>
                <c:pt idx="20" formatCode="0.0">
                  <c:v>19.328210520061006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F87-4612-BAAE-4D483106B0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301760"/>
        <c:axId val="398278880"/>
      </c:lineChart>
      <c:catAx>
        <c:axId val="39830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278880"/>
        <c:crosses val="autoZero"/>
        <c:auto val="1"/>
        <c:lblAlgn val="ctr"/>
        <c:lblOffset val="100"/>
        <c:tickLblSkip val="2"/>
        <c:noMultiLvlLbl val="0"/>
      </c:catAx>
      <c:valAx>
        <c:axId val="398278880"/>
        <c:scaling>
          <c:orientation val="minMax"/>
          <c:min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30176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505587461675273E-2"/>
          <c:y val="0.89947025362140398"/>
          <c:w val="0.89999986287235789"/>
          <c:h val="7.17240883379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'Fig. 2.2 '!$A$4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2.2 '!$B$4:$V$4</c:f>
              <c:numCache>
                <c:formatCode>General</c:formatCode>
                <c:ptCount val="21"/>
                <c:pt idx="0">
                  <c:v>15.596330275229359</c:v>
                </c:pt>
                <c:pt idx="1">
                  <c:v>17.663499161542763</c:v>
                </c:pt>
                <c:pt idx="2">
                  <c:v>19.050077439339187</c:v>
                </c:pt>
                <c:pt idx="3">
                  <c:v>15.31124497991968</c:v>
                </c:pt>
                <c:pt idx="4">
                  <c:v>17.072051399724643</c:v>
                </c:pt>
                <c:pt idx="5">
                  <c:v>14.997851310700472</c:v>
                </c:pt>
                <c:pt idx="6">
                  <c:v>13.760330578512395</c:v>
                </c:pt>
                <c:pt idx="7">
                  <c:v>15.831578947368422</c:v>
                </c:pt>
                <c:pt idx="8">
                  <c:v>16.019634091923248</c:v>
                </c:pt>
                <c:pt idx="9">
                  <c:v>13.428430890309887</c:v>
                </c:pt>
                <c:pt idx="10">
                  <c:v>12.526539278131635</c:v>
                </c:pt>
                <c:pt idx="11">
                  <c:v>10.783768760422456</c:v>
                </c:pt>
                <c:pt idx="12">
                  <c:v>11.907449209932281</c:v>
                </c:pt>
                <c:pt idx="13">
                  <c:v>11.167800453514738</c:v>
                </c:pt>
                <c:pt idx="14">
                  <c:v>8.25214899713467</c:v>
                </c:pt>
                <c:pt idx="15">
                  <c:v>7.0661390616167328</c:v>
                </c:pt>
                <c:pt idx="16">
                  <c:v>6.01336302895323</c:v>
                </c:pt>
                <c:pt idx="17" formatCode="0.0">
                  <c:v>7.0579675523078045</c:v>
                </c:pt>
                <c:pt idx="18" formatCode="0.0">
                  <c:v>10.579144893485893</c:v>
                </c:pt>
                <c:pt idx="19" formatCode="0.0">
                  <c:v>11.795230203349414</c:v>
                </c:pt>
                <c:pt idx="20" formatCode="0.0">
                  <c:v>9.6058520843053259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67-4697-BE11-DB28FE0CC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288032"/>
        <c:axId val="398294688"/>
      </c:barChart>
      <c:lineChart>
        <c:grouping val="standard"/>
        <c:varyColors val="0"/>
        <c:ser>
          <c:idx val="1"/>
          <c:order val="1"/>
          <c:tx>
            <c:strRef>
              <c:f>'Fig. 2.2 '!$A$5</c:f>
              <c:strCache>
                <c:ptCount val="1"/>
                <c:pt idx="0">
                  <c:v>Ευρωζώνη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2.2 '!$B$5:$V$5</c:f>
              <c:numCache>
                <c:formatCode>General</c:formatCode>
                <c:ptCount val="21"/>
                <c:pt idx="0">
                  <c:v>21.387767936690953</c:v>
                </c:pt>
                <c:pt idx="1">
                  <c:v>21.542790212105007</c:v>
                </c:pt>
                <c:pt idx="2">
                  <c:v>22.096742686917029</c:v>
                </c:pt>
                <c:pt idx="3">
                  <c:v>21.406010606953448</c:v>
                </c:pt>
                <c:pt idx="4">
                  <c:v>21.158687358045132</c:v>
                </c:pt>
                <c:pt idx="5">
                  <c:v>21.058990609831064</c:v>
                </c:pt>
                <c:pt idx="6">
                  <c:v>20.913884007029875</c:v>
                </c:pt>
                <c:pt idx="7">
                  <c:v>22.597670077878611</c:v>
                </c:pt>
                <c:pt idx="8">
                  <c:v>22.926472890466002</c:v>
                </c:pt>
                <c:pt idx="9">
                  <c:v>22.631867685305586</c:v>
                </c:pt>
                <c:pt idx="10">
                  <c:v>21.765836875126492</c:v>
                </c:pt>
                <c:pt idx="11">
                  <c:v>21.712121515740535</c:v>
                </c:pt>
                <c:pt idx="12">
                  <c:v>22.122680765653303</c:v>
                </c:pt>
                <c:pt idx="13">
                  <c:v>22.367624238295296</c:v>
                </c:pt>
                <c:pt idx="14">
                  <c:v>22.630377556467792</c:v>
                </c:pt>
                <c:pt idx="15">
                  <c:v>22.421301922104647</c:v>
                </c:pt>
                <c:pt idx="16">
                  <c:v>22.616718159972539</c:v>
                </c:pt>
                <c:pt idx="17" formatCode="0.0">
                  <c:v>23.078189822234048</c:v>
                </c:pt>
                <c:pt idx="18" formatCode="0.0">
                  <c:v>27.665381492621659</c:v>
                </c:pt>
                <c:pt idx="19" formatCode="0.0">
                  <c:v>27.752906990791374</c:v>
                </c:pt>
                <c:pt idx="20" formatCode="0.0">
                  <c:v>24.625624071621299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67-4697-BE11-DB28FE0CC82C}"/>
            </c:ext>
          </c:extLst>
        </c:ser>
        <c:ser>
          <c:idx val="2"/>
          <c:order val="2"/>
          <c:tx>
            <c:strRef>
              <c:f>'Fig. 2.2 '!$A$6</c:f>
              <c:strCache>
                <c:ptCount val="1"/>
                <c:pt idx="0">
                  <c:v>Ισπανία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2.2 '!$B$6:$V$6</c:f>
              <c:numCache>
                <c:formatCode>General</c:formatCode>
                <c:ptCount val="21"/>
                <c:pt idx="0">
                  <c:v>18.996798292422625</c:v>
                </c:pt>
                <c:pt idx="1">
                  <c:v>19.855415679920227</c:v>
                </c:pt>
                <c:pt idx="2">
                  <c:v>18.326739585757505</c:v>
                </c:pt>
                <c:pt idx="3">
                  <c:v>16.433038602544748</c:v>
                </c:pt>
                <c:pt idx="4">
                  <c:v>14.903367204622434</c:v>
                </c:pt>
                <c:pt idx="5">
                  <c:v>14.086471408647142</c:v>
                </c:pt>
                <c:pt idx="6">
                  <c:v>18.900405588102746</c:v>
                </c:pt>
                <c:pt idx="7">
                  <c:v>24.866735247358086</c:v>
                </c:pt>
                <c:pt idx="8">
                  <c:v>23.221776824834528</c:v>
                </c:pt>
                <c:pt idx="9">
                  <c:v>23.246850911825533</c:v>
                </c:pt>
                <c:pt idx="10">
                  <c:v>23.03365337988556</c:v>
                </c:pt>
                <c:pt idx="11">
                  <c:v>23.91496032134809</c:v>
                </c:pt>
                <c:pt idx="12">
                  <c:v>23.455355413519271</c:v>
                </c:pt>
                <c:pt idx="13">
                  <c:v>24.023745478156016</c:v>
                </c:pt>
                <c:pt idx="14">
                  <c:v>24.30904522613065</c:v>
                </c:pt>
                <c:pt idx="15">
                  <c:v>23.329032258064515</c:v>
                </c:pt>
                <c:pt idx="16">
                  <c:v>22.809203422211148</c:v>
                </c:pt>
                <c:pt idx="17" formatCode="0.0">
                  <c:v>23.812999141719114</c:v>
                </c:pt>
                <c:pt idx="18" formatCode="0.0">
                  <c:v>28.278388933074773</c:v>
                </c:pt>
                <c:pt idx="19" formatCode="0.0">
                  <c:v>25.693738801757355</c:v>
                </c:pt>
                <c:pt idx="20" formatCode="0.0">
                  <c:v>24.101867456143413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67-4697-BE11-DB28FE0CC82C}"/>
            </c:ext>
          </c:extLst>
        </c:ser>
        <c:ser>
          <c:idx val="3"/>
          <c:order val="3"/>
          <c:tx>
            <c:strRef>
              <c:f>'Fig. 2.2 '!$A$7</c:f>
              <c:strCache>
                <c:ptCount val="1"/>
                <c:pt idx="0">
                  <c:v>Ιταλία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2.2 '!$B$7:$V$7</c:f>
              <c:numCache>
                <c:formatCode>General</c:formatCode>
                <c:ptCount val="21"/>
                <c:pt idx="0">
                  <c:v>20.284381248611417</c:v>
                </c:pt>
                <c:pt idx="1">
                  <c:v>20.642432064243206</c:v>
                </c:pt>
                <c:pt idx="2">
                  <c:v>20.594918405288166</c:v>
                </c:pt>
                <c:pt idx="3">
                  <c:v>20.145956079271564</c:v>
                </c:pt>
                <c:pt idx="4">
                  <c:v>18.831712500805054</c:v>
                </c:pt>
                <c:pt idx="5">
                  <c:v>18.033192965073074</c:v>
                </c:pt>
                <c:pt idx="6">
                  <c:v>17.487940404225437</c:v>
                </c:pt>
                <c:pt idx="7">
                  <c:v>18.658467000570596</c:v>
                </c:pt>
                <c:pt idx="8">
                  <c:v>17.718612300626823</c:v>
                </c:pt>
                <c:pt idx="9">
                  <c:v>17.982775351770986</c:v>
                </c:pt>
                <c:pt idx="10">
                  <c:v>16.935483870967744</c:v>
                </c:pt>
                <c:pt idx="11">
                  <c:v>17.888144841269842</c:v>
                </c:pt>
                <c:pt idx="12">
                  <c:v>18.637089836549094</c:v>
                </c:pt>
                <c:pt idx="13">
                  <c:v>17.572792074423106</c:v>
                </c:pt>
                <c:pt idx="14">
                  <c:v>19.689821912961438</c:v>
                </c:pt>
                <c:pt idx="15">
                  <c:v>19.572728319705178</c:v>
                </c:pt>
                <c:pt idx="16">
                  <c:v>20.260810658236426</c:v>
                </c:pt>
                <c:pt idx="17" formatCode="0.0">
                  <c:v>19.815718039528033</c:v>
                </c:pt>
                <c:pt idx="18" formatCode="0.0">
                  <c:v>25.983536394500494</c:v>
                </c:pt>
                <c:pt idx="19" formatCode="0.0">
                  <c:v>25.643552675261819</c:v>
                </c:pt>
                <c:pt idx="20" formatCode="0.0">
                  <c:v>22.392247745801523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67-4697-BE11-DB28FE0CC82C}"/>
            </c:ext>
          </c:extLst>
        </c:ser>
        <c:ser>
          <c:idx val="4"/>
          <c:order val="4"/>
          <c:tx>
            <c:strRef>
              <c:f>'Fig. 2.2 '!$A$8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2.2 '!$B$8:$V$8</c:f>
              <c:numCache>
                <c:formatCode>General</c:formatCode>
                <c:ptCount val="21"/>
                <c:pt idx="0">
                  <c:v>17.251051893408135</c:v>
                </c:pt>
                <c:pt idx="1">
                  <c:v>18.617385352498289</c:v>
                </c:pt>
                <c:pt idx="2">
                  <c:v>17.345597897503286</c:v>
                </c:pt>
                <c:pt idx="3">
                  <c:v>15.889029003783103</c:v>
                </c:pt>
                <c:pt idx="4">
                  <c:v>13.830426939266385</c:v>
                </c:pt>
                <c:pt idx="5">
                  <c:v>13.333333333333334</c:v>
                </c:pt>
                <c:pt idx="6">
                  <c:v>11.948632049134561</c:v>
                </c:pt>
                <c:pt idx="7">
                  <c:v>16.704675028506273</c:v>
                </c:pt>
                <c:pt idx="8">
                  <c:v>16.035634743875278</c:v>
                </c:pt>
                <c:pt idx="9">
                  <c:v>17.717206132879046</c:v>
                </c:pt>
                <c:pt idx="10">
                  <c:v>18.062982768865119</c:v>
                </c:pt>
                <c:pt idx="11">
                  <c:v>18.475073313782993</c:v>
                </c:pt>
                <c:pt idx="12">
                  <c:v>17.099942229924899</c:v>
                </c:pt>
                <c:pt idx="13">
                  <c:v>16.750139120756817</c:v>
                </c:pt>
                <c:pt idx="14">
                  <c:v>16.943699731903486</c:v>
                </c:pt>
                <c:pt idx="15">
                  <c:v>17.202654415518122</c:v>
                </c:pt>
                <c:pt idx="16">
                  <c:v>16.32553606237817</c:v>
                </c:pt>
                <c:pt idx="17" formatCode="0.0">
                  <c:v>16.047027026522731</c:v>
                </c:pt>
                <c:pt idx="18" formatCode="0.0">
                  <c:v>19.758032783942063</c:v>
                </c:pt>
                <c:pt idx="19" formatCode="0.0">
                  <c:v>19.86799084669887</c:v>
                </c:pt>
                <c:pt idx="20" formatCode="0.0">
                  <c:v>16.456853323914093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267-4697-BE11-DB28FE0CC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288032"/>
        <c:axId val="398294688"/>
      </c:lineChart>
      <c:catAx>
        <c:axId val="39828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294688"/>
        <c:crosses val="autoZero"/>
        <c:auto val="1"/>
        <c:lblAlgn val="ctr"/>
        <c:lblOffset val="100"/>
        <c:tickLblSkip val="2"/>
        <c:noMultiLvlLbl val="0"/>
      </c:catAx>
      <c:valAx>
        <c:axId val="398294688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828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'Fig. 2.3'!$A$4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2.3'!$B$4:$V$4</c:f>
              <c:numCache>
                <c:formatCode>General</c:formatCode>
                <c:ptCount val="21"/>
                <c:pt idx="0">
                  <c:v>0.36697247706422026</c:v>
                </c:pt>
                <c:pt idx="1">
                  <c:v>-1.2297372833985467</c:v>
                </c:pt>
                <c:pt idx="2">
                  <c:v>-2.4264326277749095</c:v>
                </c:pt>
                <c:pt idx="3">
                  <c:v>-2.7108433734939763</c:v>
                </c:pt>
                <c:pt idx="4">
                  <c:v>-3.2124827902707662</c:v>
                </c:pt>
                <c:pt idx="5">
                  <c:v>-3.4379028792436617</c:v>
                </c:pt>
                <c:pt idx="6">
                  <c:v>-5.1239669421487601</c:v>
                </c:pt>
                <c:pt idx="7">
                  <c:v>-9.9789473684210517</c:v>
                </c:pt>
                <c:pt idx="8">
                  <c:v>-8.4337349397590362</c:v>
                </c:pt>
                <c:pt idx="9">
                  <c:v>-8.7063453025086073</c:v>
                </c:pt>
                <c:pt idx="10">
                  <c:v>-4.5647558386411884</c:v>
                </c:pt>
                <c:pt idx="11">
                  <c:v>-0.44469149527515284</c:v>
                </c:pt>
                <c:pt idx="12">
                  <c:v>-1.3544018058690745</c:v>
                </c:pt>
                <c:pt idx="13">
                  <c:v>-0.56689342403628118</c:v>
                </c:pt>
                <c:pt idx="14">
                  <c:v>2.3495702005730665</c:v>
                </c:pt>
                <c:pt idx="15">
                  <c:v>2.8829847371396276</c:v>
                </c:pt>
                <c:pt idx="16">
                  <c:v>3.6191536748329622</c:v>
                </c:pt>
                <c:pt idx="17">
                  <c:v>3.435114503816795</c:v>
                </c:pt>
                <c:pt idx="18">
                  <c:v>-4.2321644498186215</c:v>
                </c:pt>
                <c:pt idx="19" formatCode="0.0">
                  <c:v>-2.6875973827054929</c:v>
                </c:pt>
                <c:pt idx="20" formatCode="0.0">
                  <c:v>0.94763150202012969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ED-43F7-9167-B73734D72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510000"/>
        <c:axId val="399509168"/>
      </c:barChart>
      <c:lineChart>
        <c:grouping val="standard"/>
        <c:varyColors val="0"/>
        <c:ser>
          <c:idx val="1"/>
          <c:order val="1"/>
          <c:tx>
            <c:strRef>
              <c:f>'Fig. 2.3'!$A$5</c:f>
              <c:strCache>
                <c:ptCount val="1"/>
                <c:pt idx="0">
                  <c:v>Ευρωζώνη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2.3'!$B$5:$V$5</c:f>
              <c:numCache>
                <c:formatCode>General</c:formatCode>
                <c:ptCount val="21"/>
                <c:pt idx="0">
                  <c:v>1.2708977516901632</c:v>
                </c:pt>
                <c:pt idx="1">
                  <c:v>0.7269625442415909</c:v>
                </c:pt>
                <c:pt idx="2">
                  <c:v>1.0572837818039753</c:v>
                </c:pt>
                <c:pt idx="3">
                  <c:v>1.3824395992928697</c:v>
                </c:pt>
                <c:pt idx="4">
                  <c:v>2.5185450395515621</c:v>
                </c:pt>
                <c:pt idx="5">
                  <c:v>3.2462852661254429</c:v>
                </c:pt>
                <c:pt idx="6">
                  <c:v>2.0427995451256074</c:v>
                </c:pt>
                <c:pt idx="7">
                  <c:v>-1.7131149299521569</c:v>
                </c:pt>
                <c:pt idx="8">
                  <c:v>-1.3953973803684181</c:v>
                </c:pt>
                <c:pt idx="9">
                  <c:v>-0.35963914174252271</c:v>
                </c:pt>
                <c:pt idx="10">
                  <c:v>0.34203602509613434</c:v>
                </c:pt>
                <c:pt idx="11">
                  <c:v>0.62120513796765719</c:v>
                </c:pt>
                <c:pt idx="12">
                  <c:v>0.92426690164977743</c:v>
                </c:pt>
                <c:pt idx="13">
                  <c:v>1.3502516937284734</c:v>
                </c:pt>
                <c:pt idx="14">
                  <c:v>1.6079745227619975</c:v>
                </c:pt>
                <c:pt idx="15">
                  <c:v>2.4409930726177698</c:v>
                </c:pt>
                <c:pt idx="16">
                  <c:v>2.7909371781668382</c:v>
                </c:pt>
                <c:pt idx="17">
                  <c:v>2.6690361906027347</c:v>
                </c:pt>
                <c:pt idx="18">
                  <c:v>-2.9834273349034062</c:v>
                </c:pt>
                <c:pt idx="19" formatCode="0.0">
                  <c:v>-0.94714503624980062</c:v>
                </c:pt>
                <c:pt idx="20" formatCode="0.0">
                  <c:v>0.70087247112248718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ED-43F7-9167-B73734D723BE}"/>
            </c:ext>
          </c:extLst>
        </c:ser>
        <c:ser>
          <c:idx val="2"/>
          <c:order val="2"/>
          <c:tx>
            <c:strRef>
              <c:f>'Fig. 2.3'!$A$6</c:f>
              <c:strCache>
                <c:ptCount val="1"/>
                <c:pt idx="0">
                  <c:v>Ισπανία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2.3'!$B$6:$V$6</c:f>
              <c:numCache>
                <c:formatCode>General</c:formatCode>
                <c:ptCount val="21"/>
                <c:pt idx="0">
                  <c:v>3.962113127001067</c:v>
                </c:pt>
                <c:pt idx="1">
                  <c:v>3.764177988283683</c:v>
                </c:pt>
                <c:pt idx="2">
                  <c:v>4.4798696765185007</c:v>
                </c:pt>
                <c:pt idx="3">
                  <c:v>5.6933362087556603</c:v>
                </c:pt>
                <c:pt idx="4">
                  <c:v>6.8041442518429971</c:v>
                </c:pt>
                <c:pt idx="5">
                  <c:v>6.9270106927010691</c:v>
                </c:pt>
                <c:pt idx="6">
                  <c:v>0.64894096439837767</c:v>
                </c:pt>
                <c:pt idx="7">
                  <c:v>-5.648555129523988</c:v>
                </c:pt>
                <c:pt idx="8">
                  <c:v>-4.5679127435443272</c:v>
                </c:pt>
                <c:pt idx="9">
                  <c:v>-5.4051513442376384</c:v>
                </c:pt>
                <c:pt idx="10">
                  <c:v>-4.5097468722723306</c:v>
                </c:pt>
                <c:pt idx="11">
                  <c:v>-4.6732634466542571</c:v>
                </c:pt>
                <c:pt idx="12">
                  <c:v>-3.8640325392213848</c:v>
                </c:pt>
                <c:pt idx="13">
                  <c:v>-3.0145626565253689</c:v>
                </c:pt>
                <c:pt idx="14">
                  <c:v>-2.386934673366834</c:v>
                </c:pt>
                <c:pt idx="15">
                  <c:v>-1.1612903225806452</c:v>
                </c:pt>
                <c:pt idx="16">
                  <c:v>-0.46515491319877078</c:v>
                </c:pt>
                <c:pt idx="17">
                  <c:v>-0.87515054195102371</c:v>
                </c:pt>
                <c:pt idx="18">
                  <c:v>-7.2003577817531301</c:v>
                </c:pt>
                <c:pt idx="19" formatCode="0.0">
                  <c:v>-3.3430691570740168</c:v>
                </c:pt>
                <c:pt idx="20" formatCode="0.0">
                  <c:v>-2.0085756069808083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ED-43F7-9167-B73734D723BE}"/>
            </c:ext>
          </c:extLst>
        </c:ser>
        <c:ser>
          <c:idx val="3"/>
          <c:order val="3"/>
          <c:tx>
            <c:strRef>
              <c:f>'Fig. 2.3'!$A$7</c:f>
              <c:strCache>
                <c:ptCount val="1"/>
                <c:pt idx="0">
                  <c:v>Ιταλία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2.3'!$B$7:$V$7</c:f>
              <c:numCache>
                <c:formatCode>General</c:formatCode>
                <c:ptCount val="21"/>
                <c:pt idx="0">
                  <c:v>0.7850107383544398</c:v>
                </c:pt>
                <c:pt idx="1">
                  <c:v>-0.25095002509500253</c:v>
                </c:pt>
                <c:pt idx="2">
                  <c:v>0.18591200165255115</c:v>
                </c:pt>
                <c:pt idx="3">
                  <c:v>0.14059989287627211</c:v>
                </c:pt>
                <c:pt idx="4">
                  <c:v>1.64874090294326</c:v>
                </c:pt>
                <c:pt idx="5">
                  <c:v>2.8424572702501867</c:v>
                </c:pt>
                <c:pt idx="6">
                  <c:v>1.4960004884899554</c:v>
                </c:pt>
                <c:pt idx="7">
                  <c:v>-1.0334115260254866</c:v>
                </c:pt>
                <c:pt idx="8">
                  <c:v>-0.43443182523428286</c:v>
                </c:pt>
                <c:pt idx="9">
                  <c:v>-0.34570596797671033</c:v>
                </c:pt>
                <c:pt idx="10">
                  <c:v>0.62176803742920461</c:v>
                </c:pt>
                <c:pt idx="11">
                  <c:v>0.10540674603174603</c:v>
                </c:pt>
                <c:pt idx="12">
                  <c:v>0.22121174880176969</c:v>
                </c:pt>
                <c:pt idx="13">
                  <c:v>0.95445209617010995</c:v>
                </c:pt>
                <c:pt idx="14">
                  <c:v>0.45995990093171374</c:v>
                </c:pt>
                <c:pt idx="15">
                  <c:v>1.0307497408729702</c:v>
                </c:pt>
                <c:pt idx="16">
                  <c:v>0.86936886078807718</c:v>
                </c:pt>
                <c:pt idx="17">
                  <c:v>1.6753868418123123</c:v>
                </c:pt>
                <c:pt idx="18">
                  <c:v>-4.4622425629290623</c:v>
                </c:pt>
                <c:pt idx="19" formatCode="0.0">
                  <c:v>-1.3893637044577178</c:v>
                </c:pt>
                <c:pt idx="20" formatCode="0.0">
                  <c:v>-1.2360266922992746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ED-43F7-9167-B73734D723BE}"/>
            </c:ext>
          </c:extLst>
        </c:ser>
        <c:ser>
          <c:idx val="4"/>
          <c:order val="4"/>
          <c:tx>
            <c:strRef>
              <c:f>'Fig. 2.3'!$A$8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'Fig. 2.2 '!$B$3:$V$3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2.3'!$B$8:$V$8</c:f>
              <c:numCache>
                <c:formatCode>General</c:formatCode>
                <c:ptCount val="21"/>
                <c:pt idx="0">
                  <c:v>7.0126227208976169E-2</c:v>
                </c:pt>
                <c:pt idx="1">
                  <c:v>-2.1218343600273788</c:v>
                </c:pt>
                <c:pt idx="2">
                  <c:v>-1.7082785808147176</c:v>
                </c:pt>
                <c:pt idx="3">
                  <c:v>-2.2698612862547289</c:v>
                </c:pt>
                <c:pt idx="4">
                  <c:v>-0.96211665664461821</c:v>
                </c:pt>
                <c:pt idx="5">
                  <c:v>5.6980056980056988E-2</c:v>
                </c:pt>
                <c:pt idx="6">
                  <c:v>-0.55834729201563371</c:v>
                </c:pt>
                <c:pt idx="7">
                  <c:v>-5.6442417331813006</c:v>
                </c:pt>
                <c:pt idx="8">
                  <c:v>-5.2338530066815148</c:v>
                </c:pt>
                <c:pt idx="9">
                  <c:v>-4.2021578648495179</c:v>
                </c:pt>
                <c:pt idx="10">
                  <c:v>-4.1592394533571007</c:v>
                </c:pt>
                <c:pt idx="11">
                  <c:v>-2.7565982404692084</c:v>
                </c:pt>
                <c:pt idx="12">
                  <c:v>-1.9641825534373201</c:v>
                </c:pt>
                <c:pt idx="13">
                  <c:v>-0.94602114635503631</c:v>
                </c:pt>
                <c:pt idx="14">
                  <c:v>-0.482573726541555</c:v>
                </c:pt>
                <c:pt idx="15">
                  <c:v>1.0209290454313424</c:v>
                </c:pt>
                <c:pt idx="16">
                  <c:v>2.192982456140351</c:v>
                </c:pt>
                <c:pt idx="17">
                  <c:v>2.5652985074626864</c:v>
                </c:pt>
                <c:pt idx="18">
                  <c:v>-1.8453865336658355</c:v>
                </c:pt>
                <c:pt idx="19" formatCode="0.0">
                  <c:v>-2.3064689622741065E-7</c:v>
                </c:pt>
                <c:pt idx="20" formatCode="0.0">
                  <c:v>2.871357196146914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4ED-43F7-9167-B73734D723BE}"/>
            </c:ext>
          </c:extLst>
        </c:ser>
        <c:ser>
          <c:idx val="5"/>
          <c:order val="5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val>
            <c:numRef>
              <c:f>'Fig. 2.3'!$B$9:$V$9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4ED-43F7-9167-B73734D72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9510000"/>
        <c:axId val="399509168"/>
      </c:lineChart>
      <c:catAx>
        <c:axId val="39951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509168"/>
        <c:crossesAt val="-12"/>
        <c:auto val="1"/>
        <c:lblAlgn val="ctr"/>
        <c:lblOffset val="100"/>
        <c:tickLblSkip val="2"/>
        <c:noMultiLvlLbl val="0"/>
      </c:catAx>
      <c:valAx>
        <c:axId val="399509168"/>
        <c:scaling>
          <c:orientation val="minMax"/>
          <c:min val="-1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510000"/>
        <c:crossesAt val="0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'Fig. 2.6 '!$B$3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'Fig. 2.6 '!$C$2:$W$2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2.6 '!$C$3:$W$3</c:f>
              <c:numCache>
                <c:formatCode>General</c:formatCode>
                <c:ptCount val="21"/>
                <c:pt idx="0">
                  <c:v>5.9</c:v>
                </c:pt>
                <c:pt idx="1">
                  <c:v>8.4</c:v>
                </c:pt>
                <c:pt idx="2">
                  <c:v>8.5</c:v>
                </c:pt>
                <c:pt idx="3">
                  <c:v>4.9000000000000004</c:v>
                </c:pt>
                <c:pt idx="4">
                  <c:v>7.5</c:v>
                </c:pt>
                <c:pt idx="5">
                  <c:v>6.5</c:v>
                </c:pt>
                <c:pt idx="6">
                  <c:v>4.2</c:v>
                </c:pt>
                <c:pt idx="7">
                  <c:v>6.6</c:v>
                </c:pt>
                <c:pt idx="8" formatCode="#.##0.##########">
                  <c:v>4.4400000000000004</c:v>
                </c:pt>
                <c:pt idx="9" formatCode="#.##0.##########">
                  <c:v>0.34</c:v>
                </c:pt>
                <c:pt idx="10" formatCode="#.##0.##########">
                  <c:v>-4.53</c:v>
                </c:pt>
                <c:pt idx="11" formatCode="#,##0.00">
                  <c:v>-6.2</c:v>
                </c:pt>
                <c:pt idx="12" formatCode="#.##0.##########">
                  <c:v>-3.51</c:v>
                </c:pt>
                <c:pt idx="13" formatCode="#.##0.##########">
                  <c:v>-2.13</c:v>
                </c:pt>
                <c:pt idx="14" formatCode="#.##0.##########">
                  <c:v>-1.95</c:v>
                </c:pt>
                <c:pt idx="15" formatCode="#.##0.##########">
                  <c:v>-5.09</c:v>
                </c:pt>
                <c:pt idx="16" formatCode="#.##0.##########">
                  <c:v>-5.97</c:v>
                </c:pt>
                <c:pt idx="17" formatCode="#.##0.##########">
                  <c:v>-2.31</c:v>
                </c:pt>
                <c:pt idx="18" formatCode="#.##0.##########">
                  <c:v>1.38</c:v>
                </c:pt>
                <c:pt idx="19" formatCode="#,##0.00">
                  <c:v>2.1</c:v>
                </c:pt>
                <c:pt idx="20" formatCode="#.##0.##########">
                  <c:v>-4.03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E1-452F-8727-255ADECBE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1983967"/>
        <c:axId val="2022060991"/>
      </c:barChart>
      <c:lineChart>
        <c:grouping val="standard"/>
        <c:varyColors val="0"/>
        <c:ser>
          <c:idx val="1"/>
          <c:order val="1"/>
          <c:tx>
            <c:strRef>
              <c:f>'Fig. 2.6 '!$B$4</c:f>
              <c:strCache>
                <c:ptCount val="1"/>
                <c:pt idx="0">
                  <c:v>Ευρωζώνη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numRef>
              <c:f>'Fig. 2.6 '!$C$2:$W$2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2.6 '!$C$4:$W$4</c:f>
              <c:numCache>
                <c:formatCode>General</c:formatCode>
                <c:ptCount val="21"/>
                <c:pt idx="0">
                  <c:v>13.8</c:v>
                </c:pt>
                <c:pt idx="1">
                  <c:v>13.8</c:v>
                </c:pt>
                <c:pt idx="2">
                  <c:v>13.7</c:v>
                </c:pt>
                <c:pt idx="3">
                  <c:v>12.7</c:v>
                </c:pt>
                <c:pt idx="4">
                  <c:v>12.7</c:v>
                </c:pt>
                <c:pt idx="5">
                  <c:v>12.5</c:v>
                </c:pt>
                <c:pt idx="6">
                  <c:v>12.8</c:v>
                </c:pt>
                <c:pt idx="7">
                  <c:v>14</c:v>
                </c:pt>
                <c:pt idx="8" formatCode="#.##0.##########">
                  <c:v>12.99</c:v>
                </c:pt>
                <c:pt idx="9" formatCode="#.##0.##########">
                  <c:v>12.53</c:v>
                </c:pt>
                <c:pt idx="10" formatCode="#.##0.##########">
                  <c:v>12.07</c:v>
                </c:pt>
                <c:pt idx="11" formatCode="#.##0.##########">
                  <c:v>12.17</c:v>
                </c:pt>
                <c:pt idx="12" formatCode="#.##0.##########">
                  <c:v>12.33</c:v>
                </c:pt>
                <c:pt idx="13" formatCode="#.##0.##########">
                  <c:v>12.37</c:v>
                </c:pt>
                <c:pt idx="14" formatCode="#.##0.##########">
                  <c:v>12.38</c:v>
                </c:pt>
                <c:pt idx="15" formatCode="#.##0.##########">
                  <c:v>12.34</c:v>
                </c:pt>
                <c:pt idx="16" formatCode="#.##0.##########">
                  <c:v>12.55</c:v>
                </c:pt>
                <c:pt idx="17" formatCode="#.##0.##########">
                  <c:v>13.18</c:v>
                </c:pt>
                <c:pt idx="18" formatCode="#.##0.##########">
                  <c:v>19.57</c:v>
                </c:pt>
                <c:pt idx="19" formatCode="#.##0.##########">
                  <c:v>17.52</c:v>
                </c:pt>
                <c:pt idx="20" formatCode="#.##0.##########">
                  <c:v>13.67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E1-452F-8727-255ADECBE269}"/>
            </c:ext>
          </c:extLst>
        </c:ser>
        <c:ser>
          <c:idx val="2"/>
          <c:order val="2"/>
          <c:tx>
            <c:strRef>
              <c:f>'Fig. 2.6 '!$B$5</c:f>
              <c:strCache>
                <c:ptCount val="1"/>
                <c:pt idx="0">
                  <c:v>Ισπανία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'Fig. 2.6 '!$C$2:$W$2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2.6 '!$C$5:$W$5</c:f>
              <c:numCache>
                <c:formatCode>General</c:formatCode>
                <c:ptCount val="21"/>
                <c:pt idx="0">
                  <c:v>9.9</c:v>
                </c:pt>
                <c:pt idx="1">
                  <c:v>10.9</c:v>
                </c:pt>
                <c:pt idx="2">
                  <c:v>9.3000000000000007</c:v>
                </c:pt>
                <c:pt idx="3">
                  <c:v>8.7000000000000011</c:v>
                </c:pt>
                <c:pt idx="4">
                  <c:v>7</c:v>
                </c:pt>
                <c:pt idx="5">
                  <c:v>5.6000000000000014</c:v>
                </c:pt>
                <c:pt idx="6">
                  <c:v>7.7</c:v>
                </c:pt>
                <c:pt idx="7">
                  <c:v>11.3</c:v>
                </c:pt>
                <c:pt idx="8" formatCode="#.##0.##########">
                  <c:v>9.5399999999999991</c:v>
                </c:pt>
                <c:pt idx="9" formatCode="#.##0.##########">
                  <c:v>10.16</c:v>
                </c:pt>
                <c:pt idx="10" formatCode="#.##0.##########">
                  <c:v>6.51</c:v>
                </c:pt>
                <c:pt idx="11" formatCode="#.##0.##########">
                  <c:v>7.91</c:v>
                </c:pt>
                <c:pt idx="12" formatCode="#.##0.##########">
                  <c:v>6.34</c:v>
                </c:pt>
                <c:pt idx="13" formatCode="#.##0.##########">
                  <c:v>7.21</c:v>
                </c:pt>
                <c:pt idx="14" formatCode="#.##0.##########">
                  <c:v>7.06</c:v>
                </c:pt>
                <c:pt idx="15" formatCode="#,##0.00">
                  <c:v>5.8</c:v>
                </c:pt>
                <c:pt idx="16" formatCode="#.##0.##########">
                  <c:v>5.59</c:v>
                </c:pt>
                <c:pt idx="17" formatCode="#.##0.##########">
                  <c:v>8.23</c:v>
                </c:pt>
                <c:pt idx="18" formatCode="#.##0.##########">
                  <c:v>17.53</c:v>
                </c:pt>
                <c:pt idx="19" formatCode="#,##0.00">
                  <c:v>13.8</c:v>
                </c:pt>
                <c:pt idx="20" formatCode="#.##0.##########">
                  <c:v>7.64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E1-452F-8727-255ADECBE269}"/>
            </c:ext>
          </c:extLst>
        </c:ser>
        <c:ser>
          <c:idx val="3"/>
          <c:order val="3"/>
          <c:tx>
            <c:strRef>
              <c:f>'Fig. 2.6 '!$B$6</c:f>
              <c:strCache>
                <c:ptCount val="1"/>
                <c:pt idx="0">
                  <c:v>Ιταλία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'Fig. 2.6 '!$C$2:$W$2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2.6 '!$C$6:$W$6</c:f>
              <c:numCache>
                <c:formatCode>General</c:formatCode>
                <c:ptCount val="21"/>
                <c:pt idx="0">
                  <c:v>15.1</c:v>
                </c:pt>
                <c:pt idx="1">
                  <c:v>14.7</c:v>
                </c:pt>
                <c:pt idx="2">
                  <c:v>15.1</c:v>
                </c:pt>
                <c:pt idx="3">
                  <c:v>14.8</c:v>
                </c:pt>
                <c:pt idx="4">
                  <c:v>14.3</c:v>
                </c:pt>
                <c:pt idx="5">
                  <c:v>13.9</c:v>
                </c:pt>
                <c:pt idx="6">
                  <c:v>13.7</c:v>
                </c:pt>
                <c:pt idx="7">
                  <c:v>13.5</c:v>
                </c:pt>
                <c:pt idx="8" formatCode="#,##0.00">
                  <c:v>11.1</c:v>
                </c:pt>
                <c:pt idx="9" formatCode="#.##0.##########">
                  <c:v>10.71</c:v>
                </c:pt>
                <c:pt idx="10" formatCode="#.##0.##########">
                  <c:v>9.31</c:v>
                </c:pt>
                <c:pt idx="11" formatCode="#.##0.##########">
                  <c:v>10.96</c:v>
                </c:pt>
                <c:pt idx="12" formatCode="#.##0.##########">
                  <c:v>11.27</c:v>
                </c:pt>
                <c:pt idx="13" formatCode="#.##0.##########">
                  <c:v>10.52</c:v>
                </c:pt>
                <c:pt idx="14" formatCode="#.##0.##########">
                  <c:v>10.59</c:v>
                </c:pt>
                <c:pt idx="15" formatCode="#.##0.##########">
                  <c:v>10.130000000000001</c:v>
                </c:pt>
                <c:pt idx="16" formatCode="#,##0.00">
                  <c:v>10.1</c:v>
                </c:pt>
                <c:pt idx="17" formatCode="#.##0.##########">
                  <c:v>9.9600000000000009</c:v>
                </c:pt>
                <c:pt idx="18" formatCode="#.##0.##########">
                  <c:v>17.39</c:v>
                </c:pt>
                <c:pt idx="19" formatCode="#.##0.##########">
                  <c:v>15.52</c:v>
                </c:pt>
                <c:pt idx="20" formatCode="#.##0.##########">
                  <c:v>9.84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E1-452F-8727-255ADECBE269}"/>
            </c:ext>
          </c:extLst>
        </c:ser>
        <c:ser>
          <c:idx val="4"/>
          <c:order val="4"/>
          <c:tx>
            <c:strRef>
              <c:f>'Fig. 2.6 '!$B$7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'Fig. 2.6 '!$C$2:$W$2</c:f>
              <c:numCache>
                <c:formatCode>General</c:formatCode>
                <c:ptCount val="2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</c:numCache>
            </c:numRef>
          </c:cat>
          <c:val>
            <c:numRef>
              <c:f>'Fig. 2.6 '!$C$7:$W$7</c:f>
              <c:numCache>
                <c:formatCode>General</c:formatCode>
                <c:ptCount val="21"/>
                <c:pt idx="0">
                  <c:v>12.9</c:v>
                </c:pt>
                <c:pt idx="1">
                  <c:v>12.4</c:v>
                </c:pt>
                <c:pt idx="2">
                  <c:v>11.1</c:v>
                </c:pt>
                <c:pt idx="3">
                  <c:v>10</c:v>
                </c:pt>
                <c:pt idx="4">
                  <c:v>8.4</c:v>
                </c:pt>
                <c:pt idx="5">
                  <c:v>7.3000000000000016</c:v>
                </c:pt>
                <c:pt idx="6">
                  <c:v>7</c:v>
                </c:pt>
                <c:pt idx="7">
                  <c:v>11.5</c:v>
                </c:pt>
                <c:pt idx="8" formatCode="#.##0.##########">
                  <c:v>9.32</c:v>
                </c:pt>
                <c:pt idx="9" formatCode="#.##0.##########">
                  <c:v>8.7100000000000009</c:v>
                </c:pt>
                <c:pt idx="10" formatCode="#.##0.##########">
                  <c:v>9.7899999999999991</c:v>
                </c:pt>
                <c:pt idx="11" formatCode="#.##0.##########">
                  <c:v>9.36</c:v>
                </c:pt>
                <c:pt idx="12" formatCode="#.##0.##########">
                  <c:v>6.78</c:v>
                </c:pt>
                <c:pt idx="13" formatCode="#.##0.##########">
                  <c:v>6.95</c:v>
                </c:pt>
                <c:pt idx="14" formatCode="#.##0.##########">
                  <c:v>7.03</c:v>
                </c:pt>
                <c:pt idx="15" formatCode="#.##0.##########">
                  <c:v>6.57</c:v>
                </c:pt>
                <c:pt idx="16" formatCode="#.##0.##########">
                  <c:v>6.76</c:v>
                </c:pt>
                <c:pt idx="17" formatCode="#.##0.##########">
                  <c:v>7.21</c:v>
                </c:pt>
                <c:pt idx="18" formatCode="#.##0.##########">
                  <c:v>11.91</c:v>
                </c:pt>
                <c:pt idx="19" formatCode="#.##0.##########">
                  <c:v>10.63</c:v>
                </c:pt>
                <c:pt idx="20" formatCode="#.##0.##########">
                  <c:v>6.47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4E1-452F-8727-255ADECBE2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1983967"/>
        <c:axId val="2022060991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spPr>
                  <a:ln w="19050" cap="rnd">
                    <a:solidFill>
                      <a:schemeClr val="tx1"/>
                    </a:solidFill>
                    <a:prstDash val="dash"/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'Fig. 2.6 '!$C$8:$W$8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F4E1-452F-8727-255ADECBE269}"/>
                  </c:ext>
                </c:extLst>
              </c15:ser>
            </c15:filteredLineSeries>
          </c:ext>
        </c:extLst>
      </c:lineChart>
      <c:catAx>
        <c:axId val="1691983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2060991"/>
        <c:crossesAt val="-10"/>
        <c:auto val="1"/>
        <c:lblAlgn val="ctr"/>
        <c:lblOffset val="100"/>
        <c:tickLblSkip val="2"/>
        <c:noMultiLvlLbl val="0"/>
      </c:catAx>
      <c:valAx>
        <c:axId val="2022060991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1983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163353199634578E-2"/>
          <c:y val="5.057471264367816E-2"/>
          <c:w val="0.94483664680036539"/>
          <c:h val="0.77341985700063354"/>
        </c:manualLayout>
      </c:layout>
      <c:bar3DChart>
        <c:barDir val="col"/>
        <c:grouping val="clustered"/>
        <c:varyColors val="0"/>
        <c:ser>
          <c:idx val="0"/>
          <c:order val="0"/>
          <c:tx>
            <c:v>2010</c:v>
          </c:tx>
          <c:spPr>
            <a:solidFill>
              <a:srgbClr val="E97132"/>
            </a:solidFill>
            <a:ln>
              <a:noFill/>
            </a:ln>
            <a:effectLst/>
            <a:sp3d/>
          </c:spPr>
          <c:invertIfNegative val="0"/>
          <c:cat>
            <c:strRef>
              <c:f>[1]Sheet1!$E$8:$E$12</c:f>
              <c:strCache>
                <c:ptCount val="5"/>
                <c:pt idx="0">
                  <c:v>Ευρωζώνη</c:v>
                </c:pt>
                <c:pt idx="1">
                  <c:v>Ισπανία</c:v>
                </c:pt>
                <c:pt idx="2">
                  <c:v>Πορτογαλία</c:v>
                </c:pt>
                <c:pt idx="3">
                  <c:v>Ιταλία</c:v>
                </c:pt>
                <c:pt idx="4">
                  <c:v>Ελλάδα</c:v>
                </c:pt>
              </c:strCache>
            </c:strRef>
          </c:cat>
          <c:val>
            <c:numRef>
              <c:f>[1]Sheet1!$F$8:$F$12</c:f>
              <c:numCache>
                <c:formatCode>General</c:formatCode>
                <c:ptCount val="5"/>
                <c:pt idx="0">
                  <c:v>17.2</c:v>
                </c:pt>
                <c:pt idx="1">
                  <c:v>14.9</c:v>
                </c:pt>
                <c:pt idx="2">
                  <c:v>11.6</c:v>
                </c:pt>
                <c:pt idx="3">
                  <c:v>9.8000000000000007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8-49CD-845A-D994C25FE6C7}"/>
            </c:ext>
          </c:extLst>
        </c:ser>
        <c:ser>
          <c:idx val="1"/>
          <c:order val="1"/>
          <c:tx>
            <c:v>2021</c:v>
          </c:tx>
          <c:spPr>
            <a:solidFill>
              <a:srgbClr val="156082"/>
            </a:solidFill>
            <a:ln>
              <a:noFill/>
            </a:ln>
            <a:effectLst/>
            <a:sp3d/>
          </c:spPr>
          <c:invertIfNegative val="0"/>
          <c:cat>
            <c:strRef>
              <c:f>[1]Sheet1!$E$8:$E$12</c:f>
              <c:strCache>
                <c:ptCount val="5"/>
                <c:pt idx="0">
                  <c:v>Ευρωζώνη</c:v>
                </c:pt>
                <c:pt idx="1">
                  <c:v>Ισπανία</c:v>
                </c:pt>
                <c:pt idx="2">
                  <c:v>Πορτογαλία</c:v>
                </c:pt>
                <c:pt idx="3">
                  <c:v>Ιταλία</c:v>
                </c:pt>
                <c:pt idx="4">
                  <c:v>Ελλάδα</c:v>
                </c:pt>
              </c:strCache>
            </c:strRef>
          </c:cat>
          <c:val>
            <c:numRef>
              <c:f>[1]Sheet1!$G$8:$G$12</c:f>
              <c:numCache>
                <c:formatCode>General</c:formatCode>
                <c:ptCount val="5"/>
                <c:pt idx="0">
                  <c:v>20.100000000000001</c:v>
                </c:pt>
                <c:pt idx="1">
                  <c:v>20.5</c:v>
                </c:pt>
                <c:pt idx="2">
                  <c:v>14.2</c:v>
                </c:pt>
                <c:pt idx="3">
                  <c:v>18.7</c:v>
                </c:pt>
                <c:pt idx="4">
                  <c:v>9.8000000000000007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C8-49CD-845A-D994C25FE6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743085647"/>
        <c:axId val="559261887"/>
        <c:axId val="0"/>
      </c:bar3DChart>
      <c:catAx>
        <c:axId val="743085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9261887"/>
        <c:crosses val="autoZero"/>
        <c:auto val="1"/>
        <c:lblAlgn val="ctr"/>
        <c:lblOffset val="100"/>
        <c:noMultiLvlLbl val="0"/>
      </c:catAx>
      <c:valAx>
        <c:axId val="559261887"/>
        <c:scaling>
          <c:orientation val="minMax"/>
          <c:max val="20"/>
          <c:min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3085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833025621565621E-2"/>
          <c:y val="2.3572396777288722E-2"/>
          <c:w val="0.94316697437843444"/>
          <c:h val="0.8164915700817863"/>
        </c:manualLayout>
      </c:layout>
      <c:bar3DChart>
        <c:barDir val="col"/>
        <c:grouping val="clustered"/>
        <c:varyColors val="0"/>
        <c:ser>
          <c:idx val="0"/>
          <c:order val="0"/>
          <c:tx>
            <c:v>2010</c:v>
          </c:tx>
          <c:spPr>
            <a:solidFill>
              <a:srgbClr val="E97132"/>
            </a:solidFill>
            <a:ln>
              <a:noFill/>
            </a:ln>
            <a:effectLst/>
            <a:sp3d/>
          </c:spPr>
          <c:invertIfNegative val="0"/>
          <c:cat>
            <c:strRef>
              <c:f>[1]Sheet3!$D$15:$D$19</c:f>
              <c:strCache>
                <c:ptCount val="5"/>
                <c:pt idx="0">
                  <c:v>Ελλάδα</c:v>
                </c:pt>
                <c:pt idx="1">
                  <c:v>Πορτογαλία</c:v>
                </c:pt>
                <c:pt idx="2">
                  <c:v>Ιταλία</c:v>
                </c:pt>
                <c:pt idx="3">
                  <c:v>Ευρωζώνη</c:v>
                </c:pt>
                <c:pt idx="4">
                  <c:v>Ισπανία</c:v>
                </c:pt>
              </c:strCache>
            </c:strRef>
          </c:cat>
          <c:val>
            <c:numRef>
              <c:f>[1]Sheet3!$E$15:$E$19</c:f>
              <c:numCache>
                <c:formatCode>General</c:formatCode>
                <c:ptCount val="5"/>
                <c:pt idx="0">
                  <c:v>80.7</c:v>
                </c:pt>
                <c:pt idx="1">
                  <c:v>69</c:v>
                </c:pt>
                <c:pt idx="2">
                  <c:v>47.8</c:v>
                </c:pt>
                <c:pt idx="3">
                  <c:v>42.3</c:v>
                </c:pt>
                <c:pt idx="4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60-40CC-8A1B-81C965FC411D}"/>
            </c:ext>
          </c:extLst>
        </c:ser>
        <c:ser>
          <c:idx val="1"/>
          <c:order val="1"/>
          <c:tx>
            <c:v>2021</c:v>
          </c:tx>
          <c:spPr>
            <a:solidFill>
              <a:srgbClr val="156082"/>
            </a:solidFill>
            <a:ln>
              <a:noFill/>
            </a:ln>
            <a:effectLst/>
            <a:sp3d/>
          </c:spPr>
          <c:invertIfNegative val="0"/>
          <c:cat>
            <c:strRef>
              <c:f>[1]Sheet3!$D$15:$D$19</c:f>
              <c:strCache>
                <c:ptCount val="5"/>
                <c:pt idx="0">
                  <c:v>Ελλάδα</c:v>
                </c:pt>
                <c:pt idx="1">
                  <c:v>Πορτογαλία</c:v>
                </c:pt>
                <c:pt idx="2">
                  <c:v>Ιταλία</c:v>
                </c:pt>
                <c:pt idx="3">
                  <c:v>Ευρωζώνη</c:v>
                </c:pt>
                <c:pt idx="4">
                  <c:v>Ισπανία</c:v>
                </c:pt>
              </c:strCache>
            </c:strRef>
          </c:cat>
          <c:val>
            <c:numRef>
              <c:f>[1]Sheet3!$F$15:$F$19</c:f>
              <c:numCache>
                <c:formatCode>General</c:formatCode>
                <c:ptCount val="5"/>
                <c:pt idx="0">
                  <c:v>90.8</c:v>
                </c:pt>
                <c:pt idx="1">
                  <c:v>73.8</c:v>
                </c:pt>
                <c:pt idx="2">
                  <c:v>42.1</c:v>
                </c:pt>
                <c:pt idx="3">
                  <c:v>45.2</c:v>
                </c:pt>
                <c:pt idx="4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60-40CC-8A1B-81C965FC4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912822015"/>
        <c:axId val="740206639"/>
        <c:axId val="0"/>
      </c:bar3DChart>
      <c:catAx>
        <c:axId val="91282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206639"/>
        <c:crosses val="autoZero"/>
        <c:auto val="1"/>
        <c:lblAlgn val="ctr"/>
        <c:lblOffset val="100"/>
        <c:noMultiLvlLbl val="0"/>
      </c:catAx>
      <c:valAx>
        <c:axId val="740206639"/>
        <c:scaling>
          <c:orientation val="minMax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822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'Figure 3.9'!$B$8</c:f>
              <c:strCache>
                <c:ptCount val="1"/>
                <c:pt idx="0">
                  <c:v>Ελλάδα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'Figure 3.9'!$C$1:$IH$1</c:f>
              <c:strCache>
                <c:ptCount val="240"/>
                <c:pt idx="0">
                  <c:v>Jan-02</c:v>
                </c:pt>
                <c:pt idx="1">
                  <c:v>.</c:v>
                </c:pt>
                <c:pt idx="2">
                  <c:v>.</c:v>
                </c:pt>
                <c:pt idx="3">
                  <c:v>.</c:v>
                </c:pt>
                <c:pt idx="4">
                  <c:v>.</c:v>
                </c:pt>
                <c:pt idx="5">
                  <c:v>.</c:v>
                </c:pt>
                <c:pt idx="6">
                  <c:v>.</c:v>
                </c:pt>
                <c:pt idx="7">
                  <c:v>.</c:v>
                </c:pt>
                <c:pt idx="8">
                  <c:v>.</c:v>
                </c:pt>
                <c:pt idx="9">
                  <c:v>.</c:v>
                </c:pt>
                <c:pt idx="10">
                  <c:v>.</c:v>
                </c:pt>
                <c:pt idx="11">
                  <c:v>.</c:v>
                </c:pt>
                <c:pt idx="12">
                  <c:v>Jan-03</c:v>
                </c:pt>
                <c:pt idx="13">
                  <c:v>.</c:v>
                </c:pt>
                <c:pt idx="14">
                  <c:v>.</c:v>
                </c:pt>
                <c:pt idx="15">
                  <c:v>.</c:v>
                </c:pt>
                <c:pt idx="16">
                  <c:v>.</c:v>
                </c:pt>
                <c:pt idx="17">
                  <c:v>.</c:v>
                </c:pt>
                <c:pt idx="18">
                  <c:v>.</c:v>
                </c:pt>
                <c:pt idx="19">
                  <c:v>.</c:v>
                </c:pt>
                <c:pt idx="20">
                  <c:v>.</c:v>
                </c:pt>
                <c:pt idx="21">
                  <c:v>.</c:v>
                </c:pt>
                <c:pt idx="22">
                  <c:v>.</c:v>
                </c:pt>
                <c:pt idx="23">
                  <c:v>.</c:v>
                </c:pt>
                <c:pt idx="24">
                  <c:v>Jan-04</c:v>
                </c:pt>
                <c:pt idx="25">
                  <c:v>.</c:v>
                </c:pt>
                <c:pt idx="26">
                  <c:v>.</c:v>
                </c:pt>
                <c:pt idx="27">
                  <c:v>.</c:v>
                </c:pt>
                <c:pt idx="28">
                  <c:v>.</c:v>
                </c:pt>
                <c:pt idx="29">
                  <c:v>.</c:v>
                </c:pt>
                <c:pt idx="30">
                  <c:v>.</c:v>
                </c:pt>
                <c:pt idx="31">
                  <c:v>.</c:v>
                </c:pt>
                <c:pt idx="32">
                  <c:v>.</c:v>
                </c:pt>
                <c:pt idx="33">
                  <c:v>.</c:v>
                </c:pt>
                <c:pt idx="34">
                  <c:v>.</c:v>
                </c:pt>
                <c:pt idx="35">
                  <c:v>.</c:v>
                </c:pt>
                <c:pt idx="36">
                  <c:v>Jan-05</c:v>
                </c:pt>
                <c:pt idx="37">
                  <c:v>.</c:v>
                </c:pt>
                <c:pt idx="38">
                  <c:v>.</c:v>
                </c:pt>
                <c:pt idx="39">
                  <c:v>.</c:v>
                </c:pt>
                <c:pt idx="40">
                  <c:v>.</c:v>
                </c:pt>
                <c:pt idx="41">
                  <c:v>.</c:v>
                </c:pt>
                <c:pt idx="42">
                  <c:v>.</c:v>
                </c:pt>
                <c:pt idx="43">
                  <c:v>.</c:v>
                </c:pt>
                <c:pt idx="44">
                  <c:v>.</c:v>
                </c:pt>
                <c:pt idx="45">
                  <c:v>.</c:v>
                </c:pt>
                <c:pt idx="46">
                  <c:v>.</c:v>
                </c:pt>
                <c:pt idx="47">
                  <c:v>.</c:v>
                </c:pt>
                <c:pt idx="48">
                  <c:v>Jan-06</c:v>
                </c:pt>
                <c:pt idx="49">
                  <c:v>.</c:v>
                </c:pt>
                <c:pt idx="50">
                  <c:v>.</c:v>
                </c:pt>
                <c:pt idx="51">
                  <c:v>.</c:v>
                </c:pt>
                <c:pt idx="52">
                  <c:v>.</c:v>
                </c:pt>
                <c:pt idx="53">
                  <c:v>.</c:v>
                </c:pt>
                <c:pt idx="54">
                  <c:v>.</c:v>
                </c:pt>
                <c:pt idx="55">
                  <c:v>.</c:v>
                </c:pt>
                <c:pt idx="56">
                  <c:v>.</c:v>
                </c:pt>
                <c:pt idx="57">
                  <c:v>.</c:v>
                </c:pt>
                <c:pt idx="58">
                  <c:v>.</c:v>
                </c:pt>
                <c:pt idx="59">
                  <c:v>.</c:v>
                </c:pt>
                <c:pt idx="60">
                  <c:v>Jan-07</c:v>
                </c:pt>
                <c:pt idx="61">
                  <c:v>.</c:v>
                </c:pt>
                <c:pt idx="62">
                  <c:v>.</c:v>
                </c:pt>
                <c:pt idx="63">
                  <c:v>.</c:v>
                </c:pt>
                <c:pt idx="64">
                  <c:v>.</c:v>
                </c:pt>
                <c:pt idx="65">
                  <c:v>.</c:v>
                </c:pt>
                <c:pt idx="66">
                  <c:v>.</c:v>
                </c:pt>
                <c:pt idx="67">
                  <c:v>.</c:v>
                </c:pt>
                <c:pt idx="68">
                  <c:v>.</c:v>
                </c:pt>
                <c:pt idx="69">
                  <c:v>.</c:v>
                </c:pt>
                <c:pt idx="70">
                  <c:v>.</c:v>
                </c:pt>
                <c:pt idx="71">
                  <c:v>.</c:v>
                </c:pt>
                <c:pt idx="72">
                  <c:v>Jan-08</c:v>
                </c:pt>
                <c:pt idx="73">
                  <c:v>.</c:v>
                </c:pt>
                <c:pt idx="74">
                  <c:v>.</c:v>
                </c:pt>
                <c:pt idx="75">
                  <c:v>.</c:v>
                </c:pt>
                <c:pt idx="76">
                  <c:v>.</c:v>
                </c:pt>
                <c:pt idx="77">
                  <c:v>.</c:v>
                </c:pt>
                <c:pt idx="78">
                  <c:v>.</c:v>
                </c:pt>
                <c:pt idx="79">
                  <c:v>.</c:v>
                </c:pt>
                <c:pt idx="80">
                  <c:v>.</c:v>
                </c:pt>
                <c:pt idx="81">
                  <c:v>.</c:v>
                </c:pt>
                <c:pt idx="82">
                  <c:v>.</c:v>
                </c:pt>
                <c:pt idx="83">
                  <c:v>.</c:v>
                </c:pt>
                <c:pt idx="84">
                  <c:v>Jan-09</c:v>
                </c:pt>
                <c:pt idx="85">
                  <c:v>.</c:v>
                </c:pt>
                <c:pt idx="86">
                  <c:v>.</c:v>
                </c:pt>
                <c:pt idx="87">
                  <c:v>.</c:v>
                </c:pt>
                <c:pt idx="88">
                  <c:v>.</c:v>
                </c:pt>
                <c:pt idx="89">
                  <c:v>.</c:v>
                </c:pt>
                <c:pt idx="90">
                  <c:v>.</c:v>
                </c:pt>
                <c:pt idx="91">
                  <c:v>.</c:v>
                </c:pt>
                <c:pt idx="92">
                  <c:v>.</c:v>
                </c:pt>
                <c:pt idx="93">
                  <c:v>.</c:v>
                </c:pt>
                <c:pt idx="94">
                  <c:v>.</c:v>
                </c:pt>
                <c:pt idx="95">
                  <c:v>.</c:v>
                </c:pt>
                <c:pt idx="96">
                  <c:v>Jan-10</c:v>
                </c:pt>
                <c:pt idx="97">
                  <c:v>.</c:v>
                </c:pt>
                <c:pt idx="98">
                  <c:v>.</c:v>
                </c:pt>
                <c:pt idx="99">
                  <c:v>.</c:v>
                </c:pt>
                <c:pt idx="100">
                  <c:v>.</c:v>
                </c:pt>
                <c:pt idx="101">
                  <c:v>.</c:v>
                </c:pt>
                <c:pt idx="102">
                  <c:v>.</c:v>
                </c:pt>
                <c:pt idx="103">
                  <c:v>.</c:v>
                </c:pt>
                <c:pt idx="104">
                  <c:v>.</c:v>
                </c:pt>
                <c:pt idx="105">
                  <c:v>.</c:v>
                </c:pt>
                <c:pt idx="106">
                  <c:v>.</c:v>
                </c:pt>
                <c:pt idx="107">
                  <c:v>.</c:v>
                </c:pt>
                <c:pt idx="108">
                  <c:v>Jan-11</c:v>
                </c:pt>
                <c:pt idx="109">
                  <c:v>.</c:v>
                </c:pt>
                <c:pt idx="110">
                  <c:v>.</c:v>
                </c:pt>
                <c:pt idx="111">
                  <c:v>.</c:v>
                </c:pt>
                <c:pt idx="112">
                  <c:v>.</c:v>
                </c:pt>
                <c:pt idx="113">
                  <c:v>.</c:v>
                </c:pt>
                <c:pt idx="114">
                  <c:v>.</c:v>
                </c:pt>
                <c:pt idx="115">
                  <c:v>.</c:v>
                </c:pt>
                <c:pt idx="116">
                  <c:v>.</c:v>
                </c:pt>
                <c:pt idx="117">
                  <c:v>.</c:v>
                </c:pt>
                <c:pt idx="118">
                  <c:v>.</c:v>
                </c:pt>
                <c:pt idx="119">
                  <c:v>.</c:v>
                </c:pt>
                <c:pt idx="120">
                  <c:v>Jan-12</c:v>
                </c:pt>
                <c:pt idx="121">
                  <c:v>.</c:v>
                </c:pt>
                <c:pt idx="122">
                  <c:v>.</c:v>
                </c:pt>
                <c:pt idx="123">
                  <c:v>.</c:v>
                </c:pt>
                <c:pt idx="124">
                  <c:v>.</c:v>
                </c:pt>
                <c:pt idx="125">
                  <c:v>.</c:v>
                </c:pt>
                <c:pt idx="126">
                  <c:v>.</c:v>
                </c:pt>
                <c:pt idx="127">
                  <c:v>.</c:v>
                </c:pt>
                <c:pt idx="128">
                  <c:v>.</c:v>
                </c:pt>
                <c:pt idx="129">
                  <c:v>.</c:v>
                </c:pt>
                <c:pt idx="130">
                  <c:v>.</c:v>
                </c:pt>
                <c:pt idx="131">
                  <c:v>.</c:v>
                </c:pt>
                <c:pt idx="132">
                  <c:v>Jan-13</c:v>
                </c:pt>
                <c:pt idx="133">
                  <c:v>.</c:v>
                </c:pt>
                <c:pt idx="134">
                  <c:v>.</c:v>
                </c:pt>
                <c:pt idx="135">
                  <c:v>.</c:v>
                </c:pt>
                <c:pt idx="136">
                  <c:v>.</c:v>
                </c:pt>
                <c:pt idx="137">
                  <c:v>.</c:v>
                </c:pt>
                <c:pt idx="138">
                  <c:v>.</c:v>
                </c:pt>
                <c:pt idx="139">
                  <c:v>.</c:v>
                </c:pt>
                <c:pt idx="140">
                  <c:v>.</c:v>
                </c:pt>
                <c:pt idx="141">
                  <c:v>.</c:v>
                </c:pt>
                <c:pt idx="142">
                  <c:v>.</c:v>
                </c:pt>
                <c:pt idx="143">
                  <c:v>.</c:v>
                </c:pt>
                <c:pt idx="144">
                  <c:v>Jan-14</c:v>
                </c:pt>
                <c:pt idx="145">
                  <c:v>.</c:v>
                </c:pt>
                <c:pt idx="146">
                  <c:v>.</c:v>
                </c:pt>
                <c:pt idx="147">
                  <c:v>.</c:v>
                </c:pt>
                <c:pt idx="148">
                  <c:v>.</c:v>
                </c:pt>
                <c:pt idx="149">
                  <c:v>.</c:v>
                </c:pt>
                <c:pt idx="150">
                  <c:v>.</c:v>
                </c:pt>
                <c:pt idx="151">
                  <c:v>.</c:v>
                </c:pt>
                <c:pt idx="152">
                  <c:v>.</c:v>
                </c:pt>
                <c:pt idx="153">
                  <c:v>.</c:v>
                </c:pt>
                <c:pt idx="154">
                  <c:v>.</c:v>
                </c:pt>
                <c:pt idx="155">
                  <c:v>.</c:v>
                </c:pt>
                <c:pt idx="156">
                  <c:v>Jan-15</c:v>
                </c:pt>
                <c:pt idx="157">
                  <c:v>.</c:v>
                </c:pt>
                <c:pt idx="158">
                  <c:v>.</c:v>
                </c:pt>
                <c:pt idx="159">
                  <c:v>.</c:v>
                </c:pt>
                <c:pt idx="160">
                  <c:v>.</c:v>
                </c:pt>
                <c:pt idx="161">
                  <c:v>.</c:v>
                </c:pt>
                <c:pt idx="162">
                  <c:v>.</c:v>
                </c:pt>
                <c:pt idx="163">
                  <c:v>.</c:v>
                </c:pt>
                <c:pt idx="164">
                  <c:v>.</c:v>
                </c:pt>
                <c:pt idx="165">
                  <c:v>.</c:v>
                </c:pt>
                <c:pt idx="166">
                  <c:v>.</c:v>
                </c:pt>
                <c:pt idx="167">
                  <c:v>.</c:v>
                </c:pt>
                <c:pt idx="168">
                  <c:v>Jan-16</c:v>
                </c:pt>
                <c:pt idx="169">
                  <c:v>.</c:v>
                </c:pt>
                <c:pt idx="170">
                  <c:v>.</c:v>
                </c:pt>
                <c:pt idx="171">
                  <c:v>.</c:v>
                </c:pt>
                <c:pt idx="172">
                  <c:v>.</c:v>
                </c:pt>
                <c:pt idx="173">
                  <c:v>.</c:v>
                </c:pt>
                <c:pt idx="174">
                  <c:v>.</c:v>
                </c:pt>
                <c:pt idx="175">
                  <c:v>.</c:v>
                </c:pt>
                <c:pt idx="176">
                  <c:v>.</c:v>
                </c:pt>
                <c:pt idx="177">
                  <c:v>.</c:v>
                </c:pt>
                <c:pt idx="178">
                  <c:v>.</c:v>
                </c:pt>
                <c:pt idx="179">
                  <c:v>.</c:v>
                </c:pt>
                <c:pt idx="180">
                  <c:v>Jan-17</c:v>
                </c:pt>
                <c:pt idx="181">
                  <c:v>.</c:v>
                </c:pt>
                <c:pt idx="182">
                  <c:v>.</c:v>
                </c:pt>
                <c:pt idx="183">
                  <c:v>.</c:v>
                </c:pt>
                <c:pt idx="184">
                  <c:v>.</c:v>
                </c:pt>
                <c:pt idx="185">
                  <c:v>.</c:v>
                </c:pt>
                <c:pt idx="186">
                  <c:v>.</c:v>
                </c:pt>
                <c:pt idx="187">
                  <c:v>.</c:v>
                </c:pt>
                <c:pt idx="188">
                  <c:v>.</c:v>
                </c:pt>
                <c:pt idx="189">
                  <c:v>.</c:v>
                </c:pt>
                <c:pt idx="190">
                  <c:v>.</c:v>
                </c:pt>
                <c:pt idx="191">
                  <c:v>.</c:v>
                </c:pt>
                <c:pt idx="192">
                  <c:v>Jan-18</c:v>
                </c:pt>
                <c:pt idx="193">
                  <c:v>.</c:v>
                </c:pt>
                <c:pt idx="194">
                  <c:v>.</c:v>
                </c:pt>
                <c:pt idx="195">
                  <c:v>.</c:v>
                </c:pt>
                <c:pt idx="196">
                  <c:v>.</c:v>
                </c:pt>
                <c:pt idx="197">
                  <c:v>.</c:v>
                </c:pt>
                <c:pt idx="198">
                  <c:v>.</c:v>
                </c:pt>
                <c:pt idx="199">
                  <c:v>.</c:v>
                </c:pt>
                <c:pt idx="200">
                  <c:v>.</c:v>
                </c:pt>
                <c:pt idx="201">
                  <c:v>.</c:v>
                </c:pt>
                <c:pt idx="202">
                  <c:v>.</c:v>
                </c:pt>
                <c:pt idx="203">
                  <c:v>.</c:v>
                </c:pt>
                <c:pt idx="204">
                  <c:v>Jan-19</c:v>
                </c:pt>
                <c:pt idx="205">
                  <c:v>.</c:v>
                </c:pt>
                <c:pt idx="206">
                  <c:v>.</c:v>
                </c:pt>
                <c:pt idx="207">
                  <c:v>.</c:v>
                </c:pt>
                <c:pt idx="208">
                  <c:v>.</c:v>
                </c:pt>
                <c:pt idx="209">
                  <c:v>.</c:v>
                </c:pt>
                <c:pt idx="210">
                  <c:v>.</c:v>
                </c:pt>
                <c:pt idx="211">
                  <c:v>.</c:v>
                </c:pt>
                <c:pt idx="212">
                  <c:v>.</c:v>
                </c:pt>
                <c:pt idx="213">
                  <c:v>.</c:v>
                </c:pt>
                <c:pt idx="214">
                  <c:v>.</c:v>
                </c:pt>
                <c:pt idx="215">
                  <c:v>.</c:v>
                </c:pt>
                <c:pt idx="216">
                  <c:v>Jan-20</c:v>
                </c:pt>
                <c:pt idx="217">
                  <c:v>.</c:v>
                </c:pt>
                <c:pt idx="218">
                  <c:v>.</c:v>
                </c:pt>
                <c:pt idx="219">
                  <c:v>.</c:v>
                </c:pt>
                <c:pt idx="220">
                  <c:v>.</c:v>
                </c:pt>
                <c:pt idx="221">
                  <c:v>.</c:v>
                </c:pt>
                <c:pt idx="222">
                  <c:v>.</c:v>
                </c:pt>
                <c:pt idx="223">
                  <c:v>.</c:v>
                </c:pt>
                <c:pt idx="224">
                  <c:v>.</c:v>
                </c:pt>
                <c:pt idx="225">
                  <c:v>.</c:v>
                </c:pt>
                <c:pt idx="226">
                  <c:v>.</c:v>
                </c:pt>
                <c:pt idx="227">
                  <c:v>.</c:v>
                </c:pt>
                <c:pt idx="228">
                  <c:v>Jan-21</c:v>
                </c:pt>
                <c:pt idx="229">
                  <c:v>.</c:v>
                </c:pt>
                <c:pt idx="230">
                  <c:v>.</c:v>
                </c:pt>
                <c:pt idx="231">
                  <c:v>.</c:v>
                </c:pt>
                <c:pt idx="232">
                  <c:v>.</c:v>
                </c:pt>
                <c:pt idx="233">
                  <c:v>.</c:v>
                </c:pt>
                <c:pt idx="234">
                  <c:v>.</c:v>
                </c:pt>
                <c:pt idx="235">
                  <c:v>.</c:v>
                </c:pt>
                <c:pt idx="236">
                  <c:v>.</c:v>
                </c:pt>
                <c:pt idx="237">
                  <c:v>.</c:v>
                </c:pt>
                <c:pt idx="238">
                  <c:v>.</c:v>
                </c:pt>
                <c:pt idx="239">
                  <c:v>.</c:v>
                </c:pt>
              </c:strCache>
            </c:strRef>
          </c:cat>
          <c:val>
            <c:numRef>
              <c:f>'Figure 3.9'!$C$8:$IH$8</c:f>
              <c:numCache>
                <c:formatCode>General</c:formatCode>
                <c:ptCount val="240"/>
                <c:pt idx="0">
                  <c:v>-0.91999999999999993</c:v>
                </c:pt>
                <c:pt idx="1">
                  <c:v>-0.9099999999999997</c:v>
                </c:pt>
                <c:pt idx="2">
                  <c:v>-0.89000000000000012</c:v>
                </c:pt>
                <c:pt idx="3">
                  <c:v>-0.79999999999999982</c:v>
                </c:pt>
                <c:pt idx="4">
                  <c:v>-0.73999999999999977</c:v>
                </c:pt>
                <c:pt idx="5">
                  <c:v>-0.79</c:v>
                </c:pt>
                <c:pt idx="6">
                  <c:v>-0.80999999999999961</c:v>
                </c:pt>
                <c:pt idx="7">
                  <c:v>-0.82999999999999963</c:v>
                </c:pt>
                <c:pt idx="8">
                  <c:v>-0.66999999999999993</c:v>
                </c:pt>
                <c:pt idx="9">
                  <c:v>-0.62999999999999989</c:v>
                </c:pt>
                <c:pt idx="10">
                  <c:v>-0.75</c:v>
                </c:pt>
                <c:pt idx="11">
                  <c:v>-0.96999999999999975</c:v>
                </c:pt>
                <c:pt idx="12">
                  <c:v>-0.96999999999999975</c:v>
                </c:pt>
                <c:pt idx="13">
                  <c:v>-1.0699999999999998</c:v>
                </c:pt>
                <c:pt idx="14">
                  <c:v>-1.1199999999999997</c:v>
                </c:pt>
                <c:pt idx="15">
                  <c:v>-1</c:v>
                </c:pt>
                <c:pt idx="16">
                  <c:v>-1.0900000000000003</c:v>
                </c:pt>
                <c:pt idx="17">
                  <c:v>-1.2600000000000002</c:v>
                </c:pt>
                <c:pt idx="18">
                  <c:v>-1.3200000000000003</c:v>
                </c:pt>
                <c:pt idx="19">
                  <c:v>-1.4100000000000001</c:v>
                </c:pt>
                <c:pt idx="20">
                  <c:v>-1.3000000000000003</c:v>
                </c:pt>
                <c:pt idx="21">
                  <c:v>-1.23</c:v>
                </c:pt>
                <c:pt idx="22">
                  <c:v>-1.21</c:v>
                </c:pt>
                <c:pt idx="23">
                  <c:v>-1.1799999999999997</c:v>
                </c:pt>
                <c:pt idx="24">
                  <c:v>-1.1400000000000001</c:v>
                </c:pt>
                <c:pt idx="25">
                  <c:v>-1.1199999999999997</c:v>
                </c:pt>
                <c:pt idx="26">
                  <c:v>-0.91000000000000014</c:v>
                </c:pt>
                <c:pt idx="27">
                  <c:v>-0.94000000000000039</c:v>
                </c:pt>
                <c:pt idx="28">
                  <c:v>-0.96</c:v>
                </c:pt>
                <c:pt idx="29">
                  <c:v>-0.81</c:v>
                </c:pt>
                <c:pt idx="30">
                  <c:v>-0.78000000000000025</c:v>
                </c:pt>
                <c:pt idx="31">
                  <c:v>-0.69</c:v>
                </c:pt>
                <c:pt idx="32">
                  <c:v>-0.66999999999999993</c:v>
                </c:pt>
                <c:pt idx="33">
                  <c:v>-0.64999999999999991</c:v>
                </c:pt>
                <c:pt idx="34">
                  <c:v>-0.64000000000000012</c:v>
                </c:pt>
                <c:pt idx="35">
                  <c:v>-0.70000000000000018</c:v>
                </c:pt>
                <c:pt idx="36">
                  <c:v>-0.85000000000000009</c:v>
                </c:pt>
                <c:pt idx="37">
                  <c:v>-1.0100000000000002</c:v>
                </c:pt>
                <c:pt idx="38">
                  <c:v>-0.98</c:v>
                </c:pt>
                <c:pt idx="39">
                  <c:v>-0.98</c:v>
                </c:pt>
                <c:pt idx="40">
                  <c:v>-1</c:v>
                </c:pt>
                <c:pt idx="41">
                  <c:v>-0.99000000000000021</c:v>
                </c:pt>
                <c:pt idx="42">
                  <c:v>-1.0999999999999996</c:v>
                </c:pt>
                <c:pt idx="43">
                  <c:v>-1.1099999999999999</c:v>
                </c:pt>
                <c:pt idx="44">
                  <c:v>-1.21</c:v>
                </c:pt>
                <c:pt idx="45">
                  <c:v>-1.1799999999999997</c:v>
                </c:pt>
                <c:pt idx="46">
                  <c:v>-1.23</c:v>
                </c:pt>
                <c:pt idx="47">
                  <c:v>-1.1099999999999999</c:v>
                </c:pt>
                <c:pt idx="48">
                  <c:v>-0.96</c:v>
                </c:pt>
                <c:pt idx="49">
                  <c:v>-0.94999999999999973</c:v>
                </c:pt>
                <c:pt idx="50">
                  <c:v>-0.81999999999999984</c:v>
                </c:pt>
                <c:pt idx="51">
                  <c:v>-0.77</c:v>
                </c:pt>
                <c:pt idx="52">
                  <c:v>-0.83999999999999986</c:v>
                </c:pt>
                <c:pt idx="53">
                  <c:v>-0.74000000000000021</c:v>
                </c:pt>
                <c:pt idx="54">
                  <c:v>-0.66000000000000014</c:v>
                </c:pt>
                <c:pt idx="55">
                  <c:v>-0.54999999999999982</c:v>
                </c:pt>
                <c:pt idx="56">
                  <c:v>-0.37000000000000011</c:v>
                </c:pt>
                <c:pt idx="57">
                  <c:v>-0.1599999999999997</c:v>
                </c:pt>
                <c:pt idx="58">
                  <c:v>-4.0000000000000036E-2</c:v>
                </c:pt>
                <c:pt idx="59">
                  <c:v>0.17000000000000037</c:v>
                </c:pt>
                <c:pt idx="60">
                  <c:v>0.20000000000000018</c:v>
                </c:pt>
                <c:pt idx="61">
                  <c:v>0.20999999999999996</c:v>
                </c:pt>
                <c:pt idx="62">
                  <c:v>0.3400000000000003</c:v>
                </c:pt>
                <c:pt idx="63">
                  <c:v>0.54</c:v>
                </c:pt>
                <c:pt idx="64">
                  <c:v>0.64000000000000012</c:v>
                </c:pt>
                <c:pt idx="65">
                  <c:v>0.85000000000000009</c:v>
                </c:pt>
                <c:pt idx="66">
                  <c:v>1</c:v>
                </c:pt>
                <c:pt idx="67">
                  <c:v>1.19</c:v>
                </c:pt>
                <c:pt idx="68">
                  <c:v>1.3400000000000003</c:v>
                </c:pt>
                <c:pt idx="69">
                  <c:v>1.3400000000000003</c:v>
                </c:pt>
                <c:pt idx="70">
                  <c:v>1.3300000000000005</c:v>
                </c:pt>
                <c:pt idx="71">
                  <c:v>1.5099999999999998</c:v>
                </c:pt>
                <c:pt idx="72">
                  <c:v>1.2499999999999996</c:v>
                </c:pt>
                <c:pt idx="73">
                  <c:v>1.0899999999999999</c:v>
                </c:pt>
                <c:pt idx="74">
                  <c:v>1.1200000000000001</c:v>
                </c:pt>
                <c:pt idx="75">
                  <c:v>1.17</c:v>
                </c:pt>
                <c:pt idx="76">
                  <c:v>1.0199999999999996</c:v>
                </c:pt>
                <c:pt idx="77">
                  <c:v>0.94</c:v>
                </c:pt>
                <c:pt idx="78">
                  <c:v>0.98000000000000043</c:v>
                </c:pt>
                <c:pt idx="79">
                  <c:v>0.76999999999999957</c:v>
                </c:pt>
                <c:pt idx="80">
                  <c:v>0.71</c:v>
                </c:pt>
                <c:pt idx="81">
                  <c:v>0.87000000000000011</c:v>
                </c:pt>
                <c:pt idx="82">
                  <c:v>0.80999999999999961</c:v>
                </c:pt>
                <c:pt idx="83">
                  <c:v>1.1600000000000001</c:v>
                </c:pt>
                <c:pt idx="84">
                  <c:v>0.79</c:v>
                </c:pt>
                <c:pt idx="85">
                  <c:v>7.0000000000000284E-2</c:v>
                </c:pt>
                <c:pt idx="86">
                  <c:v>-0.35000000000000009</c:v>
                </c:pt>
                <c:pt idx="87">
                  <c:v>-0.45999999999999996</c:v>
                </c:pt>
                <c:pt idx="88">
                  <c:v>-0.41999999999999993</c:v>
                </c:pt>
                <c:pt idx="89">
                  <c:v>-5.0000000000000266E-2</c:v>
                </c:pt>
                <c:pt idx="90">
                  <c:v>4.0000000000000036E-2</c:v>
                </c:pt>
                <c:pt idx="91">
                  <c:v>0.3400000000000003</c:v>
                </c:pt>
                <c:pt idx="92">
                  <c:v>0.48</c:v>
                </c:pt>
                <c:pt idx="93">
                  <c:v>0.68000000000000016</c:v>
                </c:pt>
                <c:pt idx="94">
                  <c:v>0.70999999999999974</c:v>
                </c:pt>
                <c:pt idx="95">
                  <c:v>0.8</c:v>
                </c:pt>
                <c:pt idx="96">
                  <c:v>0.77</c:v>
                </c:pt>
                <c:pt idx="97">
                  <c:v>0.85000000000000009</c:v>
                </c:pt>
                <c:pt idx="98">
                  <c:v>0.90999999999999992</c:v>
                </c:pt>
                <c:pt idx="99">
                  <c:v>0.98</c:v>
                </c:pt>
                <c:pt idx="100">
                  <c:v>1.02</c:v>
                </c:pt>
                <c:pt idx="101">
                  <c:v>0.88999999999999968</c:v>
                </c:pt>
                <c:pt idx="102">
                  <c:v>0.60999999999999988</c:v>
                </c:pt>
                <c:pt idx="103">
                  <c:v>0.14000000000000012</c:v>
                </c:pt>
                <c:pt idx="104">
                  <c:v>-0.31000000000000005</c:v>
                </c:pt>
                <c:pt idx="105">
                  <c:v>-0.62999999999999989</c:v>
                </c:pt>
                <c:pt idx="106">
                  <c:v>-0.87000000000000011</c:v>
                </c:pt>
                <c:pt idx="107">
                  <c:v>-1.04</c:v>
                </c:pt>
                <c:pt idx="108">
                  <c:v>-1.1600000000000001</c:v>
                </c:pt>
                <c:pt idx="109">
                  <c:v>-1.25</c:v>
                </c:pt>
                <c:pt idx="110">
                  <c:v>-1.27</c:v>
                </c:pt>
                <c:pt idx="111">
                  <c:v>-1.1299999999999999</c:v>
                </c:pt>
                <c:pt idx="112">
                  <c:v>-0.86999999999999966</c:v>
                </c:pt>
                <c:pt idx="113">
                  <c:v>-0.51999999999999957</c:v>
                </c:pt>
                <c:pt idx="114">
                  <c:v>-1.9999999999999574E-2</c:v>
                </c:pt>
                <c:pt idx="115">
                  <c:v>0.29999999999999982</c:v>
                </c:pt>
                <c:pt idx="116">
                  <c:v>0.66000000000000014</c:v>
                </c:pt>
                <c:pt idx="117">
                  <c:v>0.99000000000000021</c:v>
                </c:pt>
                <c:pt idx="118">
                  <c:v>1.2100000000000004</c:v>
                </c:pt>
                <c:pt idx="119">
                  <c:v>1.7600000000000002</c:v>
                </c:pt>
                <c:pt idx="120">
                  <c:v>1.8900000000000001</c:v>
                </c:pt>
                <c:pt idx="121">
                  <c:v>2.16</c:v>
                </c:pt>
                <c:pt idx="122">
                  <c:v>2.5299999999999998</c:v>
                </c:pt>
                <c:pt idx="123">
                  <c:v>2.66</c:v>
                </c:pt>
                <c:pt idx="124">
                  <c:v>2.8000000000000003</c:v>
                </c:pt>
                <c:pt idx="125">
                  <c:v>3.11</c:v>
                </c:pt>
                <c:pt idx="126">
                  <c:v>3.0200000000000005</c:v>
                </c:pt>
                <c:pt idx="127">
                  <c:v>2.74</c:v>
                </c:pt>
                <c:pt idx="128">
                  <c:v>2.9899999999999998</c:v>
                </c:pt>
                <c:pt idx="129">
                  <c:v>3.22</c:v>
                </c:pt>
                <c:pt idx="130">
                  <c:v>3.3899999999999997</c:v>
                </c:pt>
                <c:pt idx="131">
                  <c:v>3.6799999999999997</c:v>
                </c:pt>
                <c:pt idx="132">
                  <c:v>3.69</c:v>
                </c:pt>
                <c:pt idx="133">
                  <c:v>3.76</c:v>
                </c:pt>
                <c:pt idx="134">
                  <c:v>3.7600000000000002</c:v>
                </c:pt>
                <c:pt idx="135">
                  <c:v>3.7900000000000005</c:v>
                </c:pt>
                <c:pt idx="136">
                  <c:v>3.75</c:v>
                </c:pt>
                <c:pt idx="137">
                  <c:v>3.69</c:v>
                </c:pt>
                <c:pt idx="138">
                  <c:v>3.36</c:v>
                </c:pt>
                <c:pt idx="139">
                  <c:v>3.38</c:v>
                </c:pt>
                <c:pt idx="140">
                  <c:v>3.29</c:v>
                </c:pt>
                <c:pt idx="141">
                  <c:v>3.36</c:v>
                </c:pt>
                <c:pt idx="142">
                  <c:v>3.5199999999999996</c:v>
                </c:pt>
                <c:pt idx="143">
                  <c:v>3.6999999999999997</c:v>
                </c:pt>
                <c:pt idx="144">
                  <c:v>3.8</c:v>
                </c:pt>
                <c:pt idx="145">
                  <c:v>3.9</c:v>
                </c:pt>
                <c:pt idx="146">
                  <c:v>4.01</c:v>
                </c:pt>
                <c:pt idx="147">
                  <c:v>3.91</c:v>
                </c:pt>
                <c:pt idx="148">
                  <c:v>3.9099999999999997</c:v>
                </c:pt>
                <c:pt idx="149">
                  <c:v>3.86</c:v>
                </c:pt>
                <c:pt idx="150">
                  <c:v>3.77</c:v>
                </c:pt>
                <c:pt idx="151">
                  <c:v>3.62</c:v>
                </c:pt>
                <c:pt idx="152">
                  <c:v>3.57</c:v>
                </c:pt>
                <c:pt idx="153">
                  <c:v>3.41</c:v>
                </c:pt>
                <c:pt idx="154">
                  <c:v>3.1500000000000004</c:v>
                </c:pt>
                <c:pt idx="155">
                  <c:v>3.2199999999999998</c:v>
                </c:pt>
                <c:pt idx="156">
                  <c:v>3.3</c:v>
                </c:pt>
                <c:pt idx="157">
                  <c:v>3.41</c:v>
                </c:pt>
                <c:pt idx="158">
                  <c:v>3.42</c:v>
                </c:pt>
                <c:pt idx="159">
                  <c:v>3.42</c:v>
                </c:pt>
                <c:pt idx="160">
                  <c:v>3.4000000000000004</c:v>
                </c:pt>
                <c:pt idx="161">
                  <c:v>3.4000000000000004</c:v>
                </c:pt>
                <c:pt idx="162">
                  <c:v>2.89</c:v>
                </c:pt>
                <c:pt idx="163">
                  <c:v>2.7800000000000002</c:v>
                </c:pt>
                <c:pt idx="164">
                  <c:v>2.77</c:v>
                </c:pt>
                <c:pt idx="165">
                  <c:v>2.46</c:v>
                </c:pt>
                <c:pt idx="166">
                  <c:v>2.2999999999999998</c:v>
                </c:pt>
                <c:pt idx="167">
                  <c:v>2.1100000000000003</c:v>
                </c:pt>
                <c:pt idx="168">
                  <c:v>1.9100000000000001</c:v>
                </c:pt>
                <c:pt idx="169">
                  <c:v>1.6099999999999999</c:v>
                </c:pt>
                <c:pt idx="170">
                  <c:v>1.48</c:v>
                </c:pt>
                <c:pt idx="171">
                  <c:v>1.37</c:v>
                </c:pt>
                <c:pt idx="172">
                  <c:v>1.25</c:v>
                </c:pt>
                <c:pt idx="173">
                  <c:v>1.1599999999999999</c:v>
                </c:pt>
                <c:pt idx="174">
                  <c:v>1.06</c:v>
                </c:pt>
                <c:pt idx="175">
                  <c:v>0.97</c:v>
                </c:pt>
                <c:pt idx="176">
                  <c:v>0.78</c:v>
                </c:pt>
                <c:pt idx="177">
                  <c:v>0.76</c:v>
                </c:pt>
                <c:pt idx="178">
                  <c:v>0.7</c:v>
                </c:pt>
                <c:pt idx="179">
                  <c:v>0.7</c:v>
                </c:pt>
                <c:pt idx="180">
                  <c:v>0.59</c:v>
                </c:pt>
                <c:pt idx="181">
                  <c:v>0.37000000000000005</c:v>
                </c:pt>
                <c:pt idx="182">
                  <c:v>0.16000000000000003</c:v>
                </c:pt>
                <c:pt idx="183">
                  <c:v>8.0000000000000071E-2</c:v>
                </c:pt>
                <c:pt idx="184">
                  <c:v>-0.16000000000000003</c:v>
                </c:pt>
                <c:pt idx="185">
                  <c:v>-0.19000000000000006</c:v>
                </c:pt>
                <c:pt idx="186">
                  <c:v>-0.27</c:v>
                </c:pt>
                <c:pt idx="187">
                  <c:v>-0.28000000000000003</c:v>
                </c:pt>
                <c:pt idx="188">
                  <c:v>-0.38</c:v>
                </c:pt>
                <c:pt idx="189">
                  <c:v>-0.37</c:v>
                </c:pt>
                <c:pt idx="190">
                  <c:v>-0.50000000000000011</c:v>
                </c:pt>
                <c:pt idx="191">
                  <c:v>-0.50000000000000011</c:v>
                </c:pt>
                <c:pt idx="192">
                  <c:v>-0.39</c:v>
                </c:pt>
                <c:pt idx="193">
                  <c:v>-0.31000000000000005</c:v>
                </c:pt>
                <c:pt idx="194">
                  <c:v>-0.18000000000000005</c:v>
                </c:pt>
                <c:pt idx="195">
                  <c:v>-7.999999999999996E-2</c:v>
                </c:pt>
                <c:pt idx="196">
                  <c:v>-0.12</c:v>
                </c:pt>
                <c:pt idx="197">
                  <c:v>-9.9999999999999978E-2</c:v>
                </c:pt>
                <c:pt idx="198">
                  <c:v>-7.999999999999996E-2</c:v>
                </c:pt>
                <c:pt idx="199">
                  <c:v>-0.10999999999999999</c:v>
                </c:pt>
                <c:pt idx="200">
                  <c:v>-9.9999999999999978E-2</c:v>
                </c:pt>
                <c:pt idx="201">
                  <c:v>-0.22000000000000008</c:v>
                </c:pt>
                <c:pt idx="202">
                  <c:v>-0.23000000000000009</c:v>
                </c:pt>
                <c:pt idx="203">
                  <c:v>-0.22000000000000008</c:v>
                </c:pt>
                <c:pt idx="204">
                  <c:v>-0.19000000000000006</c:v>
                </c:pt>
                <c:pt idx="205">
                  <c:v>-0.22000000000000008</c:v>
                </c:pt>
                <c:pt idx="206">
                  <c:v>-0.32000000000000006</c:v>
                </c:pt>
                <c:pt idx="207">
                  <c:v>-0.4</c:v>
                </c:pt>
                <c:pt idx="208">
                  <c:v>-0.35</c:v>
                </c:pt>
                <c:pt idx="209">
                  <c:v>-0.33999999999999997</c:v>
                </c:pt>
                <c:pt idx="210">
                  <c:v>-0.23000000000000009</c:v>
                </c:pt>
                <c:pt idx="211">
                  <c:v>-0.26</c:v>
                </c:pt>
                <c:pt idx="212">
                  <c:v>-0.24999999999999994</c:v>
                </c:pt>
                <c:pt idx="213">
                  <c:v>-0.10999999999999999</c:v>
                </c:pt>
                <c:pt idx="214">
                  <c:v>-0.14000000000000001</c:v>
                </c:pt>
                <c:pt idx="215">
                  <c:v>-0.15000000000000002</c:v>
                </c:pt>
                <c:pt idx="216">
                  <c:v>-0.26999999999999996</c:v>
                </c:pt>
                <c:pt idx="217">
                  <c:v>-0.19</c:v>
                </c:pt>
                <c:pt idx="218">
                  <c:v>-0.21000000000000002</c:v>
                </c:pt>
                <c:pt idx="219">
                  <c:v>-1.9999999999999962E-2</c:v>
                </c:pt>
                <c:pt idx="220">
                  <c:v>8.0000000000000016E-2</c:v>
                </c:pt>
                <c:pt idx="221">
                  <c:v>0.26</c:v>
                </c:pt>
                <c:pt idx="222">
                  <c:v>0.45</c:v>
                </c:pt>
                <c:pt idx="223">
                  <c:v>0.66</c:v>
                </c:pt>
                <c:pt idx="224">
                  <c:v>0.84</c:v>
                </c:pt>
                <c:pt idx="225">
                  <c:v>1.04</c:v>
                </c:pt>
                <c:pt idx="226">
                  <c:v>1.21</c:v>
                </c:pt>
                <c:pt idx="227">
                  <c:v>1.49</c:v>
                </c:pt>
                <c:pt idx="228">
                  <c:v>1.69</c:v>
                </c:pt>
                <c:pt idx="229">
                  <c:v>1.88</c:v>
                </c:pt>
                <c:pt idx="230">
                  <c:v>2.06</c:v>
                </c:pt>
                <c:pt idx="231">
                  <c:v>2.06</c:v>
                </c:pt>
                <c:pt idx="232">
                  <c:v>2.15</c:v>
                </c:pt>
                <c:pt idx="233">
                  <c:v>1.94</c:v>
                </c:pt>
                <c:pt idx="234">
                  <c:v>1.6400000000000001</c:v>
                </c:pt>
                <c:pt idx="235">
                  <c:v>1.46</c:v>
                </c:pt>
                <c:pt idx="236">
                  <c:v>1.04</c:v>
                </c:pt>
                <c:pt idx="237">
                  <c:v>0.64</c:v>
                </c:pt>
                <c:pt idx="238">
                  <c:v>0.14000000000000001</c:v>
                </c:pt>
                <c:pt idx="239">
                  <c:v>-0.45999999999999996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94-43BB-9A18-3911C559CE00}"/>
            </c:ext>
          </c:extLst>
        </c:ser>
        <c:ser>
          <c:idx val="1"/>
          <c:order val="1"/>
          <c:tx>
            <c:strRef>
              <c:f>'Figure 3.9'!$B$9</c:f>
              <c:strCache>
                <c:ptCount val="1"/>
                <c:pt idx="0">
                  <c:v>Ισπανία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'Figure 3.9'!$C$1:$IH$1</c:f>
              <c:strCache>
                <c:ptCount val="240"/>
                <c:pt idx="0">
                  <c:v>Jan-02</c:v>
                </c:pt>
                <c:pt idx="1">
                  <c:v>.</c:v>
                </c:pt>
                <c:pt idx="2">
                  <c:v>.</c:v>
                </c:pt>
                <c:pt idx="3">
                  <c:v>.</c:v>
                </c:pt>
                <c:pt idx="4">
                  <c:v>.</c:v>
                </c:pt>
                <c:pt idx="5">
                  <c:v>.</c:v>
                </c:pt>
                <c:pt idx="6">
                  <c:v>.</c:v>
                </c:pt>
                <c:pt idx="7">
                  <c:v>.</c:v>
                </c:pt>
                <c:pt idx="8">
                  <c:v>.</c:v>
                </c:pt>
                <c:pt idx="9">
                  <c:v>.</c:v>
                </c:pt>
                <c:pt idx="10">
                  <c:v>.</c:v>
                </c:pt>
                <c:pt idx="11">
                  <c:v>.</c:v>
                </c:pt>
                <c:pt idx="12">
                  <c:v>Jan-03</c:v>
                </c:pt>
                <c:pt idx="13">
                  <c:v>.</c:v>
                </c:pt>
                <c:pt idx="14">
                  <c:v>.</c:v>
                </c:pt>
                <c:pt idx="15">
                  <c:v>.</c:v>
                </c:pt>
                <c:pt idx="16">
                  <c:v>.</c:v>
                </c:pt>
                <c:pt idx="17">
                  <c:v>.</c:v>
                </c:pt>
                <c:pt idx="18">
                  <c:v>.</c:v>
                </c:pt>
                <c:pt idx="19">
                  <c:v>.</c:v>
                </c:pt>
                <c:pt idx="20">
                  <c:v>.</c:v>
                </c:pt>
                <c:pt idx="21">
                  <c:v>.</c:v>
                </c:pt>
                <c:pt idx="22">
                  <c:v>.</c:v>
                </c:pt>
                <c:pt idx="23">
                  <c:v>.</c:v>
                </c:pt>
                <c:pt idx="24">
                  <c:v>Jan-04</c:v>
                </c:pt>
                <c:pt idx="25">
                  <c:v>.</c:v>
                </c:pt>
                <c:pt idx="26">
                  <c:v>.</c:v>
                </c:pt>
                <c:pt idx="27">
                  <c:v>.</c:v>
                </c:pt>
                <c:pt idx="28">
                  <c:v>.</c:v>
                </c:pt>
                <c:pt idx="29">
                  <c:v>.</c:v>
                </c:pt>
                <c:pt idx="30">
                  <c:v>.</c:v>
                </c:pt>
                <c:pt idx="31">
                  <c:v>.</c:v>
                </c:pt>
                <c:pt idx="32">
                  <c:v>.</c:v>
                </c:pt>
                <c:pt idx="33">
                  <c:v>.</c:v>
                </c:pt>
                <c:pt idx="34">
                  <c:v>.</c:v>
                </c:pt>
                <c:pt idx="35">
                  <c:v>.</c:v>
                </c:pt>
                <c:pt idx="36">
                  <c:v>Jan-05</c:v>
                </c:pt>
                <c:pt idx="37">
                  <c:v>.</c:v>
                </c:pt>
                <c:pt idx="38">
                  <c:v>.</c:v>
                </c:pt>
                <c:pt idx="39">
                  <c:v>.</c:v>
                </c:pt>
                <c:pt idx="40">
                  <c:v>.</c:v>
                </c:pt>
                <c:pt idx="41">
                  <c:v>.</c:v>
                </c:pt>
                <c:pt idx="42">
                  <c:v>.</c:v>
                </c:pt>
                <c:pt idx="43">
                  <c:v>.</c:v>
                </c:pt>
                <c:pt idx="44">
                  <c:v>.</c:v>
                </c:pt>
                <c:pt idx="45">
                  <c:v>.</c:v>
                </c:pt>
                <c:pt idx="46">
                  <c:v>.</c:v>
                </c:pt>
                <c:pt idx="47">
                  <c:v>.</c:v>
                </c:pt>
                <c:pt idx="48">
                  <c:v>Jan-06</c:v>
                </c:pt>
                <c:pt idx="49">
                  <c:v>.</c:v>
                </c:pt>
                <c:pt idx="50">
                  <c:v>.</c:v>
                </c:pt>
                <c:pt idx="51">
                  <c:v>.</c:v>
                </c:pt>
                <c:pt idx="52">
                  <c:v>.</c:v>
                </c:pt>
                <c:pt idx="53">
                  <c:v>.</c:v>
                </c:pt>
                <c:pt idx="54">
                  <c:v>.</c:v>
                </c:pt>
                <c:pt idx="55">
                  <c:v>.</c:v>
                </c:pt>
                <c:pt idx="56">
                  <c:v>.</c:v>
                </c:pt>
                <c:pt idx="57">
                  <c:v>.</c:v>
                </c:pt>
                <c:pt idx="58">
                  <c:v>.</c:v>
                </c:pt>
                <c:pt idx="59">
                  <c:v>.</c:v>
                </c:pt>
                <c:pt idx="60">
                  <c:v>Jan-07</c:v>
                </c:pt>
                <c:pt idx="61">
                  <c:v>.</c:v>
                </c:pt>
                <c:pt idx="62">
                  <c:v>.</c:v>
                </c:pt>
                <c:pt idx="63">
                  <c:v>.</c:v>
                </c:pt>
                <c:pt idx="64">
                  <c:v>.</c:v>
                </c:pt>
                <c:pt idx="65">
                  <c:v>.</c:v>
                </c:pt>
                <c:pt idx="66">
                  <c:v>.</c:v>
                </c:pt>
                <c:pt idx="67">
                  <c:v>.</c:v>
                </c:pt>
                <c:pt idx="68">
                  <c:v>.</c:v>
                </c:pt>
                <c:pt idx="69">
                  <c:v>.</c:v>
                </c:pt>
                <c:pt idx="70">
                  <c:v>.</c:v>
                </c:pt>
                <c:pt idx="71">
                  <c:v>.</c:v>
                </c:pt>
                <c:pt idx="72">
                  <c:v>Jan-08</c:v>
                </c:pt>
                <c:pt idx="73">
                  <c:v>.</c:v>
                </c:pt>
                <c:pt idx="74">
                  <c:v>.</c:v>
                </c:pt>
                <c:pt idx="75">
                  <c:v>.</c:v>
                </c:pt>
                <c:pt idx="76">
                  <c:v>.</c:v>
                </c:pt>
                <c:pt idx="77">
                  <c:v>.</c:v>
                </c:pt>
                <c:pt idx="78">
                  <c:v>.</c:v>
                </c:pt>
                <c:pt idx="79">
                  <c:v>.</c:v>
                </c:pt>
                <c:pt idx="80">
                  <c:v>.</c:v>
                </c:pt>
                <c:pt idx="81">
                  <c:v>.</c:v>
                </c:pt>
                <c:pt idx="82">
                  <c:v>.</c:v>
                </c:pt>
                <c:pt idx="83">
                  <c:v>.</c:v>
                </c:pt>
                <c:pt idx="84">
                  <c:v>Jan-09</c:v>
                </c:pt>
                <c:pt idx="85">
                  <c:v>.</c:v>
                </c:pt>
                <c:pt idx="86">
                  <c:v>.</c:v>
                </c:pt>
                <c:pt idx="87">
                  <c:v>.</c:v>
                </c:pt>
                <c:pt idx="88">
                  <c:v>.</c:v>
                </c:pt>
                <c:pt idx="89">
                  <c:v>.</c:v>
                </c:pt>
                <c:pt idx="90">
                  <c:v>.</c:v>
                </c:pt>
                <c:pt idx="91">
                  <c:v>.</c:v>
                </c:pt>
                <c:pt idx="92">
                  <c:v>.</c:v>
                </c:pt>
                <c:pt idx="93">
                  <c:v>.</c:v>
                </c:pt>
                <c:pt idx="94">
                  <c:v>.</c:v>
                </c:pt>
                <c:pt idx="95">
                  <c:v>.</c:v>
                </c:pt>
                <c:pt idx="96">
                  <c:v>Jan-10</c:v>
                </c:pt>
                <c:pt idx="97">
                  <c:v>.</c:v>
                </c:pt>
                <c:pt idx="98">
                  <c:v>.</c:v>
                </c:pt>
                <c:pt idx="99">
                  <c:v>.</c:v>
                </c:pt>
                <c:pt idx="100">
                  <c:v>.</c:v>
                </c:pt>
                <c:pt idx="101">
                  <c:v>.</c:v>
                </c:pt>
                <c:pt idx="102">
                  <c:v>.</c:v>
                </c:pt>
                <c:pt idx="103">
                  <c:v>.</c:v>
                </c:pt>
                <c:pt idx="104">
                  <c:v>.</c:v>
                </c:pt>
                <c:pt idx="105">
                  <c:v>.</c:v>
                </c:pt>
                <c:pt idx="106">
                  <c:v>.</c:v>
                </c:pt>
                <c:pt idx="107">
                  <c:v>.</c:v>
                </c:pt>
                <c:pt idx="108">
                  <c:v>Jan-11</c:v>
                </c:pt>
                <c:pt idx="109">
                  <c:v>.</c:v>
                </c:pt>
                <c:pt idx="110">
                  <c:v>.</c:v>
                </c:pt>
                <c:pt idx="111">
                  <c:v>.</c:v>
                </c:pt>
                <c:pt idx="112">
                  <c:v>.</c:v>
                </c:pt>
                <c:pt idx="113">
                  <c:v>.</c:v>
                </c:pt>
                <c:pt idx="114">
                  <c:v>.</c:v>
                </c:pt>
                <c:pt idx="115">
                  <c:v>.</c:v>
                </c:pt>
                <c:pt idx="116">
                  <c:v>.</c:v>
                </c:pt>
                <c:pt idx="117">
                  <c:v>.</c:v>
                </c:pt>
                <c:pt idx="118">
                  <c:v>.</c:v>
                </c:pt>
                <c:pt idx="119">
                  <c:v>.</c:v>
                </c:pt>
                <c:pt idx="120">
                  <c:v>Jan-12</c:v>
                </c:pt>
                <c:pt idx="121">
                  <c:v>.</c:v>
                </c:pt>
                <c:pt idx="122">
                  <c:v>.</c:v>
                </c:pt>
                <c:pt idx="123">
                  <c:v>.</c:v>
                </c:pt>
                <c:pt idx="124">
                  <c:v>.</c:v>
                </c:pt>
                <c:pt idx="125">
                  <c:v>.</c:v>
                </c:pt>
                <c:pt idx="126">
                  <c:v>.</c:v>
                </c:pt>
                <c:pt idx="127">
                  <c:v>.</c:v>
                </c:pt>
                <c:pt idx="128">
                  <c:v>.</c:v>
                </c:pt>
                <c:pt idx="129">
                  <c:v>.</c:v>
                </c:pt>
                <c:pt idx="130">
                  <c:v>.</c:v>
                </c:pt>
                <c:pt idx="131">
                  <c:v>.</c:v>
                </c:pt>
                <c:pt idx="132">
                  <c:v>Jan-13</c:v>
                </c:pt>
                <c:pt idx="133">
                  <c:v>.</c:v>
                </c:pt>
                <c:pt idx="134">
                  <c:v>.</c:v>
                </c:pt>
                <c:pt idx="135">
                  <c:v>.</c:v>
                </c:pt>
                <c:pt idx="136">
                  <c:v>.</c:v>
                </c:pt>
                <c:pt idx="137">
                  <c:v>.</c:v>
                </c:pt>
                <c:pt idx="138">
                  <c:v>.</c:v>
                </c:pt>
                <c:pt idx="139">
                  <c:v>.</c:v>
                </c:pt>
                <c:pt idx="140">
                  <c:v>.</c:v>
                </c:pt>
                <c:pt idx="141">
                  <c:v>.</c:v>
                </c:pt>
                <c:pt idx="142">
                  <c:v>.</c:v>
                </c:pt>
                <c:pt idx="143">
                  <c:v>.</c:v>
                </c:pt>
                <c:pt idx="144">
                  <c:v>Jan-14</c:v>
                </c:pt>
                <c:pt idx="145">
                  <c:v>.</c:v>
                </c:pt>
                <c:pt idx="146">
                  <c:v>.</c:v>
                </c:pt>
                <c:pt idx="147">
                  <c:v>.</c:v>
                </c:pt>
                <c:pt idx="148">
                  <c:v>.</c:v>
                </c:pt>
                <c:pt idx="149">
                  <c:v>.</c:v>
                </c:pt>
                <c:pt idx="150">
                  <c:v>.</c:v>
                </c:pt>
                <c:pt idx="151">
                  <c:v>.</c:v>
                </c:pt>
                <c:pt idx="152">
                  <c:v>.</c:v>
                </c:pt>
                <c:pt idx="153">
                  <c:v>.</c:v>
                </c:pt>
                <c:pt idx="154">
                  <c:v>.</c:v>
                </c:pt>
                <c:pt idx="155">
                  <c:v>.</c:v>
                </c:pt>
                <c:pt idx="156">
                  <c:v>Jan-15</c:v>
                </c:pt>
                <c:pt idx="157">
                  <c:v>.</c:v>
                </c:pt>
                <c:pt idx="158">
                  <c:v>.</c:v>
                </c:pt>
                <c:pt idx="159">
                  <c:v>.</c:v>
                </c:pt>
                <c:pt idx="160">
                  <c:v>.</c:v>
                </c:pt>
                <c:pt idx="161">
                  <c:v>.</c:v>
                </c:pt>
                <c:pt idx="162">
                  <c:v>.</c:v>
                </c:pt>
                <c:pt idx="163">
                  <c:v>.</c:v>
                </c:pt>
                <c:pt idx="164">
                  <c:v>.</c:v>
                </c:pt>
                <c:pt idx="165">
                  <c:v>.</c:v>
                </c:pt>
                <c:pt idx="166">
                  <c:v>.</c:v>
                </c:pt>
                <c:pt idx="167">
                  <c:v>.</c:v>
                </c:pt>
                <c:pt idx="168">
                  <c:v>Jan-16</c:v>
                </c:pt>
                <c:pt idx="169">
                  <c:v>.</c:v>
                </c:pt>
                <c:pt idx="170">
                  <c:v>.</c:v>
                </c:pt>
                <c:pt idx="171">
                  <c:v>.</c:v>
                </c:pt>
                <c:pt idx="172">
                  <c:v>.</c:v>
                </c:pt>
                <c:pt idx="173">
                  <c:v>.</c:v>
                </c:pt>
                <c:pt idx="174">
                  <c:v>.</c:v>
                </c:pt>
                <c:pt idx="175">
                  <c:v>.</c:v>
                </c:pt>
                <c:pt idx="176">
                  <c:v>.</c:v>
                </c:pt>
                <c:pt idx="177">
                  <c:v>.</c:v>
                </c:pt>
                <c:pt idx="178">
                  <c:v>.</c:v>
                </c:pt>
                <c:pt idx="179">
                  <c:v>.</c:v>
                </c:pt>
                <c:pt idx="180">
                  <c:v>Jan-17</c:v>
                </c:pt>
                <c:pt idx="181">
                  <c:v>.</c:v>
                </c:pt>
                <c:pt idx="182">
                  <c:v>.</c:v>
                </c:pt>
                <c:pt idx="183">
                  <c:v>.</c:v>
                </c:pt>
                <c:pt idx="184">
                  <c:v>.</c:v>
                </c:pt>
                <c:pt idx="185">
                  <c:v>.</c:v>
                </c:pt>
                <c:pt idx="186">
                  <c:v>.</c:v>
                </c:pt>
                <c:pt idx="187">
                  <c:v>.</c:v>
                </c:pt>
                <c:pt idx="188">
                  <c:v>.</c:v>
                </c:pt>
                <c:pt idx="189">
                  <c:v>.</c:v>
                </c:pt>
                <c:pt idx="190">
                  <c:v>.</c:v>
                </c:pt>
                <c:pt idx="191">
                  <c:v>.</c:v>
                </c:pt>
                <c:pt idx="192">
                  <c:v>Jan-18</c:v>
                </c:pt>
                <c:pt idx="193">
                  <c:v>.</c:v>
                </c:pt>
                <c:pt idx="194">
                  <c:v>.</c:v>
                </c:pt>
                <c:pt idx="195">
                  <c:v>.</c:v>
                </c:pt>
                <c:pt idx="196">
                  <c:v>.</c:v>
                </c:pt>
                <c:pt idx="197">
                  <c:v>.</c:v>
                </c:pt>
                <c:pt idx="198">
                  <c:v>.</c:v>
                </c:pt>
                <c:pt idx="199">
                  <c:v>.</c:v>
                </c:pt>
                <c:pt idx="200">
                  <c:v>.</c:v>
                </c:pt>
                <c:pt idx="201">
                  <c:v>.</c:v>
                </c:pt>
                <c:pt idx="202">
                  <c:v>.</c:v>
                </c:pt>
                <c:pt idx="203">
                  <c:v>.</c:v>
                </c:pt>
                <c:pt idx="204">
                  <c:v>Jan-19</c:v>
                </c:pt>
                <c:pt idx="205">
                  <c:v>.</c:v>
                </c:pt>
                <c:pt idx="206">
                  <c:v>.</c:v>
                </c:pt>
                <c:pt idx="207">
                  <c:v>.</c:v>
                </c:pt>
                <c:pt idx="208">
                  <c:v>.</c:v>
                </c:pt>
                <c:pt idx="209">
                  <c:v>.</c:v>
                </c:pt>
                <c:pt idx="210">
                  <c:v>.</c:v>
                </c:pt>
                <c:pt idx="211">
                  <c:v>.</c:v>
                </c:pt>
                <c:pt idx="212">
                  <c:v>.</c:v>
                </c:pt>
                <c:pt idx="213">
                  <c:v>.</c:v>
                </c:pt>
                <c:pt idx="214">
                  <c:v>.</c:v>
                </c:pt>
                <c:pt idx="215">
                  <c:v>.</c:v>
                </c:pt>
                <c:pt idx="216">
                  <c:v>Jan-20</c:v>
                </c:pt>
                <c:pt idx="217">
                  <c:v>.</c:v>
                </c:pt>
                <c:pt idx="218">
                  <c:v>.</c:v>
                </c:pt>
                <c:pt idx="219">
                  <c:v>.</c:v>
                </c:pt>
                <c:pt idx="220">
                  <c:v>.</c:v>
                </c:pt>
                <c:pt idx="221">
                  <c:v>.</c:v>
                </c:pt>
                <c:pt idx="222">
                  <c:v>.</c:v>
                </c:pt>
                <c:pt idx="223">
                  <c:v>.</c:v>
                </c:pt>
                <c:pt idx="224">
                  <c:v>.</c:v>
                </c:pt>
                <c:pt idx="225">
                  <c:v>.</c:v>
                </c:pt>
                <c:pt idx="226">
                  <c:v>.</c:v>
                </c:pt>
                <c:pt idx="227">
                  <c:v>.</c:v>
                </c:pt>
                <c:pt idx="228">
                  <c:v>Jan-21</c:v>
                </c:pt>
                <c:pt idx="229">
                  <c:v>.</c:v>
                </c:pt>
                <c:pt idx="230">
                  <c:v>.</c:v>
                </c:pt>
                <c:pt idx="231">
                  <c:v>.</c:v>
                </c:pt>
                <c:pt idx="232">
                  <c:v>.</c:v>
                </c:pt>
                <c:pt idx="233">
                  <c:v>.</c:v>
                </c:pt>
                <c:pt idx="234">
                  <c:v>.</c:v>
                </c:pt>
                <c:pt idx="235">
                  <c:v>.</c:v>
                </c:pt>
                <c:pt idx="236">
                  <c:v>.</c:v>
                </c:pt>
                <c:pt idx="237">
                  <c:v>.</c:v>
                </c:pt>
                <c:pt idx="238">
                  <c:v>.</c:v>
                </c:pt>
                <c:pt idx="239">
                  <c:v>.</c:v>
                </c:pt>
              </c:strCache>
            </c:strRef>
          </c:cat>
          <c:val>
            <c:numRef>
              <c:f>'Figure 3.9'!$C$9:$IH$9</c:f>
              <c:numCache>
                <c:formatCode>General</c:formatCode>
                <c:ptCount val="240"/>
                <c:pt idx="0">
                  <c:v>0.17000000000000037</c:v>
                </c:pt>
                <c:pt idx="1">
                  <c:v>3.0000000000000249E-2</c:v>
                </c:pt>
                <c:pt idx="2">
                  <c:v>9.0000000000000302E-2</c:v>
                </c:pt>
                <c:pt idx="3">
                  <c:v>0.14000000000000012</c:v>
                </c:pt>
                <c:pt idx="4">
                  <c:v>0.12000000000000011</c:v>
                </c:pt>
                <c:pt idx="5">
                  <c:v>5.0000000000000266E-2</c:v>
                </c:pt>
                <c:pt idx="6">
                  <c:v>8.0000000000000071E-2</c:v>
                </c:pt>
                <c:pt idx="7">
                  <c:v>-2.0000000000000018E-2</c:v>
                </c:pt>
                <c:pt idx="8">
                  <c:v>-0.2200000000000002</c:v>
                </c:pt>
                <c:pt idx="9">
                  <c:v>-0.29999999999999982</c:v>
                </c:pt>
                <c:pt idx="10">
                  <c:v>-0.56999999999999984</c:v>
                </c:pt>
                <c:pt idx="11">
                  <c:v>-0.89000000000000012</c:v>
                </c:pt>
                <c:pt idx="12">
                  <c:v>-0.91999999999999993</c:v>
                </c:pt>
                <c:pt idx="13">
                  <c:v>-1.2200000000000002</c:v>
                </c:pt>
                <c:pt idx="14">
                  <c:v>-1.3400000000000003</c:v>
                </c:pt>
                <c:pt idx="15">
                  <c:v>-1.54</c:v>
                </c:pt>
                <c:pt idx="16">
                  <c:v>-1.4700000000000002</c:v>
                </c:pt>
                <c:pt idx="17">
                  <c:v>-1.6600000000000001</c:v>
                </c:pt>
                <c:pt idx="18">
                  <c:v>-1.54</c:v>
                </c:pt>
                <c:pt idx="19">
                  <c:v>-1.61</c:v>
                </c:pt>
                <c:pt idx="20">
                  <c:v>-1.5499999999999998</c:v>
                </c:pt>
                <c:pt idx="21">
                  <c:v>-1.4899999999999998</c:v>
                </c:pt>
                <c:pt idx="22">
                  <c:v>-1.36</c:v>
                </c:pt>
                <c:pt idx="23">
                  <c:v>-1.2200000000000002</c:v>
                </c:pt>
                <c:pt idx="24">
                  <c:v>-1.07</c:v>
                </c:pt>
                <c:pt idx="25">
                  <c:v>-0.85999999999999988</c:v>
                </c:pt>
                <c:pt idx="26">
                  <c:v>-0.82000000000000028</c:v>
                </c:pt>
                <c:pt idx="27">
                  <c:v>-0.81000000000000028</c:v>
                </c:pt>
                <c:pt idx="28">
                  <c:v>-0.8600000000000001</c:v>
                </c:pt>
                <c:pt idx="29">
                  <c:v>-0.83999999999999986</c:v>
                </c:pt>
                <c:pt idx="30">
                  <c:v>-0.81999999999999984</c:v>
                </c:pt>
                <c:pt idx="31">
                  <c:v>-0.90999999999999992</c:v>
                </c:pt>
                <c:pt idx="32">
                  <c:v>-0.94</c:v>
                </c:pt>
                <c:pt idx="33">
                  <c:v>-0.96</c:v>
                </c:pt>
                <c:pt idx="34">
                  <c:v>-0.94</c:v>
                </c:pt>
                <c:pt idx="35">
                  <c:v>-1.04</c:v>
                </c:pt>
                <c:pt idx="36">
                  <c:v>-1.0900000000000003</c:v>
                </c:pt>
                <c:pt idx="37">
                  <c:v>-1.1700000000000004</c:v>
                </c:pt>
                <c:pt idx="38">
                  <c:v>-1.29</c:v>
                </c:pt>
                <c:pt idx="39">
                  <c:v>-1.38</c:v>
                </c:pt>
                <c:pt idx="40">
                  <c:v>-1.29</c:v>
                </c:pt>
                <c:pt idx="41">
                  <c:v>-1.27</c:v>
                </c:pt>
                <c:pt idx="42">
                  <c:v>-1.3099999999999998</c:v>
                </c:pt>
                <c:pt idx="43">
                  <c:v>-1.2199999999999998</c:v>
                </c:pt>
                <c:pt idx="44">
                  <c:v>-1.33</c:v>
                </c:pt>
                <c:pt idx="45">
                  <c:v>-1.31</c:v>
                </c:pt>
                <c:pt idx="46">
                  <c:v>-1.1399999999999997</c:v>
                </c:pt>
                <c:pt idx="47">
                  <c:v>-1.1000000000000001</c:v>
                </c:pt>
                <c:pt idx="48">
                  <c:v>-1.1499999999999999</c:v>
                </c:pt>
                <c:pt idx="49">
                  <c:v>-1.1400000000000001</c:v>
                </c:pt>
                <c:pt idx="50">
                  <c:v>-1.0900000000000003</c:v>
                </c:pt>
                <c:pt idx="51">
                  <c:v>-1.0900000000000003</c:v>
                </c:pt>
                <c:pt idx="52">
                  <c:v>-1.1100000000000003</c:v>
                </c:pt>
                <c:pt idx="53">
                  <c:v>-1.1599999999999997</c:v>
                </c:pt>
                <c:pt idx="54">
                  <c:v>-0.96</c:v>
                </c:pt>
                <c:pt idx="55">
                  <c:v>-0.98</c:v>
                </c:pt>
                <c:pt idx="56">
                  <c:v>-0.84999999999999964</c:v>
                </c:pt>
                <c:pt idx="57">
                  <c:v>-0.65000000000000036</c:v>
                </c:pt>
                <c:pt idx="58">
                  <c:v>-0.49000000000000021</c:v>
                </c:pt>
                <c:pt idx="59">
                  <c:v>-0.37999999999999989</c:v>
                </c:pt>
                <c:pt idx="60">
                  <c:v>-0.12999999999999989</c:v>
                </c:pt>
                <c:pt idx="61">
                  <c:v>8.0000000000000071E-2</c:v>
                </c:pt>
                <c:pt idx="62">
                  <c:v>0.36999999999999966</c:v>
                </c:pt>
                <c:pt idx="63">
                  <c:v>0.64999999999999991</c:v>
                </c:pt>
                <c:pt idx="64">
                  <c:v>0.77</c:v>
                </c:pt>
                <c:pt idx="65">
                  <c:v>0.98</c:v>
                </c:pt>
                <c:pt idx="66">
                  <c:v>1.2799999999999998</c:v>
                </c:pt>
                <c:pt idx="67">
                  <c:v>1.46</c:v>
                </c:pt>
                <c:pt idx="68">
                  <c:v>1.71</c:v>
                </c:pt>
                <c:pt idx="69">
                  <c:v>1.7499999999999996</c:v>
                </c:pt>
                <c:pt idx="70">
                  <c:v>1.63</c:v>
                </c:pt>
                <c:pt idx="71">
                  <c:v>1.6900000000000004</c:v>
                </c:pt>
                <c:pt idx="72">
                  <c:v>1.5499999999999998</c:v>
                </c:pt>
                <c:pt idx="73">
                  <c:v>1.37</c:v>
                </c:pt>
                <c:pt idx="74">
                  <c:v>1.0700000000000003</c:v>
                </c:pt>
                <c:pt idx="75">
                  <c:v>1.0099999999999998</c:v>
                </c:pt>
                <c:pt idx="76">
                  <c:v>0.84999999999999964</c:v>
                </c:pt>
                <c:pt idx="77">
                  <c:v>0.7799999999999998</c:v>
                </c:pt>
                <c:pt idx="78">
                  <c:v>0.64999999999999947</c:v>
                </c:pt>
                <c:pt idx="79">
                  <c:v>0.40999999999999925</c:v>
                </c:pt>
                <c:pt idx="80">
                  <c:v>0.37000000000000011</c:v>
                </c:pt>
                <c:pt idx="81">
                  <c:v>0.57000000000000028</c:v>
                </c:pt>
                <c:pt idx="82">
                  <c:v>0.19999999999999929</c:v>
                </c:pt>
                <c:pt idx="83">
                  <c:v>7.0000000000000284E-2</c:v>
                </c:pt>
                <c:pt idx="84">
                  <c:v>-0.36999999999999966</c:v>
                </c:pt>
                <c:pt idx="85">
                  <c:v>-0.41000000000000014</c:v>
                </c:pt>
                <c:pt idx="86">
                  <c:v>-0.35000000000000009</c:v>
                </c:pt>
                <c:pt idx="87">
                  <c:v>-0.32999999999999963</c:v>
                </c:pt>
                <c:pt idx="88">
                  <c:v>0.11000000000000032</c:v>
                </c:pt>
                <c:pt idx="89">
                  <c:v>0.57000000000000006</c:v>
                </c:pt>
                <c:pt idx="90">
                  <c:v>1.1599999999999999</c:v>
                </c:pt>
                <c:pt idx="91">
                  <c:v>1.4799999999999998</c:v>
                </c:pt>
                <c:pt idx="92">
                  <c:v>1.8</c:v>
                </c:pt>
                <c:pt idx="93">
                  <c:v>2.19</c:v>
                </c:pt>
                <c:pt idx="94">
                  <c:v>2.37</c:v>
                </c:pt>
                <c:pt idx="95">
                  <c:v>2.35</c:v>
                </c:pt>
                <c:pt idx="96">
                  <c:v>2.29</c:v>
                </c:pt>
                <c:pt idx="97">
                  <c:v>2.29</c:v>
                </c:pt>
                <c:pt idx="98">
                  <c:v>2.15</c:v>
                </c:pt>
                <c:pt idx="99">
                  <c:v>2.0999999999999996</c:v>
                </c:pt>
                <c:pt idx="100">
                  <c:v>1.7200000000000002</c:v>
                </c:pt>
                <c:pt idx="101">
                  <c:v>1.7900000000000003</c:v>
                </c:pt>
                <c:pt idx="102">
                  <c:v>1.56</c:v>
                </c:pt>
                <c:pt idx="103">
                  <c:v>1.26</c:v>
                </c:pt>
                <c:pt idx="104">
                  <c:v>1.21</c:v>
                </c:pt>
                <c:pt idx="105">
                  <c:v>0.90999999999999992</c:v>
                </c:pt>
                <c:pt idx="106">
                  <c:v>0.85000000000000009</c:v>
                </c:pt>
                <c:pt idx="107">
                  <c:v>0.68000000000000016</c:v>
                </c:pt>
                <c:pt idx="108">
                  <c:v>0.37999999999999989</c:v>
                </c:pt>
                <c:pt idx="109">
                  <c:v>-2.0000000000000018E-2</c:v>
                </c:pt>
                <c:pt idx="110">
                  <c:v>4.9999999999999822E-2</c:v>
                </c:pt>
                <c:pt idx="111">
                  <c:v>-7.0000000000000284E-2</c:v>
                </c:pt>
                <c:pt idx="112">
                  <c:v>-8.0000000000000071E-2</c:v>
                </c:pt>
                <c:pt idx="113">
                  <c:v>-0.14999999999999991</c:v>
                </c:pt>
                <c:pt idx="114">
                  <c:v>-0.29000000000000004</c:v>
                </c:pt>
                <c:pt idx="115">
                  <c:v>-0.4700000000000002</c:v>
                </c:pt>
                <c:pt idx="116">
                  <c:v>-0.25999999999999979</c:v>
                </c:pt>
                <c:pt idx="117">
                  <c:v>-0.37999999999999989</c:v>
                </c:pt>
                <c:pt idx="118">
                  <c:v>-0.35999999999999988</c:v>
                </c:pt>
                <c:pt idx="119">
                  <c:v>-0.27</c:v>
                </c:pt>
                <c:pt idx="120">
                  <c:v>-0.27</c:v>
                </c:pt>
                <c:pt idx="121">
                  <c:v>-0.1599999999999997</c:v>
                </c:pt>
                <c:pt idx="122">
                  <c:v>-0.14000000000000012</c:v>
                </c:pt>
                <c:pt idx="123">
                  <c:v>-0.2200000000000002</c:v>
                </c:pt>
                <c:pt idx="124">
                  <c:v>-0.18000000000000016</c:v>
                </c:pt>
                <c:pt idx="125">
                  <c:v>-2.0000000000000018E-2</c:v>
                </c:pt>
                <c:pt idx="126">
                  <c:v>0.20000000000000018</c:v>
                </c:pt>
                <c:pt idx="127">
                  <c:v>0.22999999999999998</c:v>
                </c:pt>
                <c:pt idx="128">
                  <c:v>0.60000000000000009</c:v>
                </c:pt>
                <c:pt idx="129">
                  <c:v>0.43000000000000016</c:v>
                </c:pt>
                <c:pt idx="130">
                  <c:v>0.60999999999999988</c:v>
                </c:pt>
                <c:pt idx="131">
                  <c:v>0.57000000000000028</c:v>
                </c:pt>
                <c:pt idx="132">
                  <c:v>-6.999999999999984E-2</c:v>
                </c:pt>
                <c:pt idx="133">
                  <c:v>-0.95000000000000018</c:v>
                </c:pt>
                <c:pt idx="134">
                  <c:v>-1.2100000000000002</c:v>
                </c:pt>
                <c:pt idx="135">
                  <c:v>-1.07</c:v>
                </c:pt>
                <c:pt idx="136">
                  <c:v>-1.05</c:v>
                </c:pt>
                <c:pt idx="137">
                  <c:v>-1.1900000000000002</c:v>
                </c:pt>
                <c:pt idx="138">
                  <c:v>-1.1600000000000001</c:v>
                </c:pt>
                <c:pt idx="139">
                  <c:v>-1.1200000000000001</c:v>
                </c:pt>
                <c:pt idx="140">
                  <c:v>-0.91999999999999993</c:v>
                </c:pt>
                <c:pt idx="141">
                  <c:v>-0.58000000000000007</c:v>
                </c:pt>
                <c:pt idx="142">
                  <c:v>-0.48</c:v>
                </c:pt>
                <c:pt idx="143">
                  <c:v>-0.27</c:v>
                </c:pt>
                <c:pt idx="144">
                  <c:v>-9.000000000000008E-2</c:v>
                </c:pt>
                <c:pt idx="145">
                  <c:v>5.9999999999999831E-2</c:v>
                </c:pt>
                <c:pt idx="146">
                  <c:v>0.15000000000000002</c:v>
                </c:pt>
                <c:pt idx="147">
                  <c:v>0.15999999999999992</c:v>
                </c:pt>
                <c:pt idx="148">
                  <c:v>0.33999999999999997</c:v>
                </c:pt>
                <c:pt idx="149">
                  <c:v>0.45999999999999996</c:v>
                </c:pt>
                <c:pt idx="150">
                  <c:v>0.49000000000000005</c:v>
                </c:pt>
                <c:pt idx="151">
                  <c:v>0.63</c:v>
                </c:pt>
                <c:pt idx="152">
                  <c:v>0.69</c:v>
                </c:pt>
                <c:pt idx="153">
                  <c:v>0.62</c:v>
                </c:pt>
                <c:pt idx="154">
                  <c:v>0.69</c:v>
                </c:pt>
                <c:pt idx="155">
                  <c:v>0.79</c:v>
                </c:pt>
                <c:pt idx="156">
                  <c:v>0.8600000000000001</c:v>
                </c:pt>
                <c:pt idx="157">
                  <c:v>0.89</c:v>
                </c:pt>
                <c:pt idx="158">
                  <c:v>0.95</c:v>
                </c:pt>
                <c:pt idx="159">
                  <c:v>1.02</c:v>
                </c:pt>
                <c:pt idx="160">
                  <c:v>1.01</c:v>
                </c:pt>
                <c:pt idx="161">
                  <c:v>1</c:v>
                </c:pt>
                <c:pt idx="162">
                  <c:v>0.98</c:v>
                </c:pt>
                <c:pt idx="163">
                  <c:v>0.98</c:v>
                </c:pt>
                <c:pt idx="164">
                  <c:v>1.08</c:v>
                </c:pt>
                <c:pt idx="165">
                  <c:v>1.1099999999999999</c:v>
                </c:pt>
                <c:pt idx="166">
                  <c:v>1.0699999999999998</c:v>
                </c:pt>
                <c:pt idx="167">
                  <c:v>0.95</c:v>
                </c:pt>
                <c:pt idx="168">
                  <c:v>0.83000000000000007</c:v>
                </c:pt>
                <c:pt idx="169">
                  <c:v>0.8</c:v>
                </c:pt>
                <c:pt idx="170">
                  <c:v>0.77</c:v>
                </c:pt>
                <c:pt idx="171">
                  <c:v>0.83</c:v>
                </c:pt>
                <c:pt idx="172">
                  <c:v>0.80999999999999994</c:v>
                </c:pt>
                <c:pt idx="173">
                  <c:v>0.89999999999999991</c:v>
                </c:pt>
                <c:pt idx="174">
                  <c:v>0.98</c:v>
                </c:pt>
                <c:pt idx="175">
                  <c:v>0.96000000000000008</c:v>
                </c:pt>
                <c:pt idx="176">
                  <c:v>0.85</c:v>
                </c:pt>
                <c:pt idx="177">
                  <c:v>0.62</c:v>
                </c:pt>
                <c:pt idx="178">
                  <c:v>0.61</c:v>
                </c:pt>
                <c:pt idx="179">
                  <c:v>0.4</c:v>
                </c:pt>
                <c:pt idx="180">
                  <c:v>0.18</c:v>
                </c:pt>
                <c:pt idx="181">
                  <c:v>-0.21999999999999997</c:v>
                </c:pt>
                <c:pt idx="182">
                  <c:v>-0.41000000000000003</c:v>
                </c:pt>
                <c:pt idx="183">
                  <c:v>-0.72000000000000008</c:v>
                </c:pt>
                <c:pt idx="184">
                  <c:v>-1.01</c:v>
                </c:pt>
                <c:pt idx="185">
                  <c:v>-1.21</c:v>
                </c:pt>
                <c:pt idx="186">
                  <c:v>-1.41</c:v>
                </c:pt>
                <c:pt idx="187">
                  <c:v>-1.6099999999999999</c:v>
                </c:pt>
                <c:pt idx="188">
                  <c:v>-1.71</c:v>
                </c:pt>
                <c:pt idx="189">
                  <c:v>-1.8199999999999998</c:v>
                </c:pt>
                <c:pt idx="190">
                  <c:v>-2.0100000000000002</c:v>
                </c:pt>
                <c:pt idx="191">
                  <c:v>-1.93</c:v>
                </c:pt>
                <c:pt idx="192">
                  <c:v>-1.8299999999999998</c:v>
                </c:pt>
                <c:pt idx="193">
                  <c:v>-1.65</c:v>
                </c:pt>
                <c:pt idx="194">
                  <c:v>-1.54</c:v>
                </c:pt>
                <c:pt idx="195">
                  <c:v>-1.44</c:v>
                </c:pt>
                <c:pt idx="196">
                  <c:v>-1.44</c:v>
                </c:pt>
                <c:pt idx="197">
                  <c:v>-1.55</c:v>
                </c:pt>
                <c:pt idx="198">
                  <c:v>-1.56</c:v>
                </c:pt>
                <c:pt idx="199">
                  <c:v>-1.56</c:v>
                </c:pt>
                <c:pt idx="200">
                  <c:v>-1.66</c:v>
                </c:pt>
                <c:pt idx="201">
                  <c:v>-1.66</c:v>
                </c:pt>
                <c:pt idx="202">
                  <c:v>-1.66</c:v>
                </c:pt>
                <c:pt idx="203">
                  <c:v>-1.65</c:v>
                </c:pt>
                <c:pt idx="204">
                  <c:v>-1.76</c:v>
                </c:pt>
                <c:pt idx="205">
                  <c:v>-1.76</c:v>
                </c:pt>
                <c:pt idx="206">
                  <c:v>-1.66</c:v>
                </c:pt>
                <c:pt idx="207">
                  <c:v>-1.76</c:v>
                </c:pt>
                <c:pt idx="208">
                  <c:v>-1.66</c:v>
                </c:pt>
                <c:pt idx="209">
                  <c:v>-1.56</c:v>
                </c:pt>
                <c:pt idx="210">
                  <c:v>-1.3599999999999999</c:v>
                </c:pt>
                <c:pt idx="211">
                  <c:v>-1.27</c:v>
                </c:pt>
                <c:pt idx="212">
                  <c:v>-1.07</c:v>
                </c:pt>
                <c:pt idx="213">
                  <c:v>-0.87</c:v>
                </c:pt>
                <c:pt idx="214">
                  <c:v>-0.77</c:v>
                </c:pt>
                <c:pt idx="215">
                  <c:v>-0.78</c:v>
                </c:pt>
                <c:pt idx="216">
                  <c:v>-0.78</c:v>
                </c:pt>
                <c:pt idx="217">
                  <c:v>-0.79</c:v>
                </c:pt>
                <c:pt idx="218">
                  <c:v>-0.69</c:v>
                </c:pt>
                <c:pt idx="219">
                  <c:v>-0.49</c:v>
                </c:pt>
                <c:pt idx="220">
                  <c:v>-0.28999999999999998</c:v>
                </c:pt>
                <c:pt idx="221">
                  <c:v>-0.28999999999999998</c:v>
                </c:pt>
                <c:pt idx="222">
                  <c:v>-7.0000000000000007E-2</c:v>
                </c:pt>
                <c:pt idx="223">
                  <c:v>0.02</c:v>
                </c:pt>
                <c:pt idx="224">
                  <c:v>0.01</c:v>
                </c:pt>
                <c:pt idx="225">
                  <c:v>0.11</c:v>
                </c:pt>
                <c:pt idx="226">
                  <c:v>0.31</c:v>
                </c:pt>
                <c:pt idx="227">
                  <c:v>0.31</c:v>
                </c:pt>
                <c:pt idx="228">
                  <c:v>0.41000000000000003</c:v>
                </c:pt>
                <c:pt idx="229">
                  <c:v>0.51</c:v>
                </c:pt>
                <c:pt idx="230">
                  <c:v>0.41000000000000003</c:v>
                </c:pt>
                <c:pt idx="231">
                  <c:v>0.21000000000000002</c:v>
                </c:pt>
                <c:pt idx="232">
                  <c:v>-9.0000000000000011E-2</c:v>
                </c:pt>
                <c:pt idx="233">
                  <c:v>-0.28999999999999998</c:v>
                </c:pt>
                <c:pt idx="234">
                  <c:v>-0.59</c:v>
                </c:pt>
                <c:pt idx="235">
                  <c:v>-0.99</c:v>
                </c:pt>
                <c:pt idx="236">
                  <c:v>-1.39</c:v>
                </c:pt>
                <c:pt idx="237">
                  <c:v>-1.89</c:v>
                </c:pt>
                <c:pt idx="238">
                  <c:v>-2.39</c:v>
                </c:pt>
                <c:pt idx="239">
                  <c:v>-2.99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94-43BB-9A18-3911C559CE00}"/>
            </c:ext>
          </c:extLst>
        </c:ser>
        <c:ser>
          <c:idx val="2"/>
          <c:order val="2"/>
          <c:tx>
            <c:strRef>
              <c:f>'Figure 3.9'!$B$10</c:f>
              <c:strCache>
                <c:ptCount val="1"/>
                <c:pt idx="0">
                  <c:v>Iταλία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'Figure 3.9'!$C$1:$IH$1</c:f>
              <c:strCache>
                <c:ptCount val="240"/>
                <c:pt idx="0">
                  <c:v>Jan-02</c:v>
                </c:pt>
                <c:pt idx="1">
                  <c:v>.</c:v>
                </c:pt>
                <c:pt idx="2">
                  <c:v>.</c:v>
                </c:pt>
                <c:pt idx="3">
                  <c:v>.</c:v>
                </c:pt>
                <c:pt idx="4">
                  <c:v>.</c:v>
                </c:pt>
                <c:pt idx="5">
                  <c:v>.</c:v>
                </c:pt>
                <c:pt idx="6">
                  <c:v>.</c:v>
                </c:pt>
                <c:pt idx="7">
                  <c:v>.</c:v>
                </c:pt>
                <c:pt idx="8">
                  <c:v>.</c:v>
                </c:pt>
                <c:pt idx="9">
                  <c:v>.</c:v>
                </c:pt>
                <c:pt idx="10">
                  <c:v>.</c:v>
                </c:pt>
                <c:pt idx="11">
                  <c:v>.</c:v>
                </c:pt>
                <c:pt idx="12">
                  <c:v>Jan-03</c:v>
                </c:pt>
                <c:pt idx="13">
                  <c:v>.</c:v>
                </c:pt>
                <c:pt idx="14">
                  <c:v>.</c:v>
                </c:pt>
                <c:pt idx="15">
                  <c:v>.</c:v>
                </c:pt>
                <c:pt idx="16">
                  <c:v>.</c:v>
                </c:pt>
                <c:pt idx="17">
                  <c:v>.</c:v>
                </c:pt>
                <c:pt idx="18">
                  <c:v>.</c:v>
                </c:pt>
                <c:pt idx="19">
                  <c:v>.</c:v>
                </c:pt>
                <c:pt idx="20">
                  <c:v>.</c:v>
                </c:pt>
                <c:pt idx="21">
                  <c:v>.</c:v>
                </c:pt>
                <c:pt idx="22">
                  <c:v>.</c:v>
                </c:pt>
                <c:pt idx="23">
                  <c:v>.</c:v>
                </c:pt>
                <c:pt idx="24">
                  <c:v>Jan-04</c:v>
                </c:pt>
                <c:pt idx="25">
                  <c:v>.</c:v>
                </c:pt>
                <c:pt idx="26">
                  <c:v>.</c:v>
                </c:pt>
                <c:pt idx="27">
                  <c:v>.</c:v>
                </c:pt>
                <c:pt idx="28">
                  <c:v>.</c:v>
                </c:pt>
                <c:pt idx="29">
                  <c:v>.</c:v>
                </c:pt>
                <c:pt idx="30">
                  <c:v>.</c:v>
                </c:pt>
                <c:pt idx="31">
                  <c:v>.</c:v>
                </c:pt>
                <c:pt idx="32">
                  <c:v>.</c:v>
                </c:pt>
                <c:pt idx="33">
                  <c:v>.</c:v>
                </c:pt>
                <c:pt idx="34">
                  <c:v>.</c:v>
                </c:pt>
                <c:pt idx="35">
                  <c:v>.</c:v>
                </c:pt>
                <c:pt idx="36">
                  <c:v>Jan-05</c:v>
                </c:pt>
                <c:pt idx="37">
                  <c:v>.</c:v>
                </c:pt>
                <c:pt idx="38">
                  <c:v>.</c:v>
                </c:pt>
                <c:pt idx="39">
                  <c:v>.</c:v>
                </c:pt>
                <c:pt idx="40">
                  <c:v>.</c:v>
                </c:pt>
                <c:pt idx="41">
                  <c:v>.</c:v>
                </c:pt>
                <c:pt idx="42">
                  <c:v>.</c:v>
                </c:pt>
                <c:pt idx="43">
                  <c:v>.</c:v>
                </c:pt>
                <c:pt idx="44">
                  <c:v>.</c:v>
                </c:pt>
                <c:pt idx="45">
                  <c:v>.</c:v>
                </c:pt>
                <c:pt idx="46">
                  <c:v>.</c:v>
                </c:pt>
                <c:pt idx="47">
                  <c:v>.</c:v>
                </c:pt>
                <c:pt idx="48">
                  <c:v>Jan-06</c:v>
                </c:pt>
                <c:pt idx="49">
                  <c:v>.</c:v>
                </c:pt>
                <c:pt idx="50">
                  <c:v>.</c:v>
                </c:pt>
                <c:pt idx="51">
                  <c:v>.</c:v>
                </c:pt>
                <c:pt idx="52">
                  <c:v>.</c:v>
                </c:pt>
                <c:pt idx="53">
                  <c:v>.</c:v>
                </c:pt>
                <c:pt idx="54">
                  <c:v>.</c:v>
                </c:pt>
                <c:pt idx="55">
                  <c:v>.</c:v>
                </c:pt>
                <c:pt idx="56">
                  <c:v>.</c:v>
                </c:pt>
                <c:pt idx="57">
                  <c:v>.</c:v>
                </c:pt>
                <c:pt idx="58">
                  <c:v>.</c:v>
                </c:pt>
                <c:pt idx="59">
                  <c:v>.</c:v>
                </c:pt>
                <c:pt idx="60">
                  <c:v>Jan-07</c:v>
                </c:pt>
                <c:pt idx="61">
                  <c:v>.</c:v>
                </c:pt>
                <c:pt idx="62">
                  <c:v>.</c:v>
                </c:pt>
                <c:pt idx="63">
                  <c:v>.</c:v>
                </c:pt>
                <c:pt idx="64">
                  <c:v>.</c:v>
                </c:pt>
                <c:pt idx="65">
                  <c:v>.</c:v>
                </c:pt>
                <c:pt idx="66">
                  <c:v>.</c:v>
                </c:pt>
                <c:pt idx="67">
                  <c:v>.</c:v>
                </c:pt>
                <c:pt idx="68">
                  <c:v>.</c:v>
                </c:pt>
                <c:pt idx="69">
                  <c:v>.</c:v>
                </c:pt>
                <c:pt idx="70">
                  <c:v>.</c:v>
                </c:pt>
                <c:pt idx="71">
                  <c:v>.</c:v>
                </c:pt>
                <c:pt idx="72">
                  <c:v>Jan-08</c:v>
                </c:pt>
                <c:pt idx="73">
                  <c:v>.</c:v>
                </c:pt>
                <c:pt idx="74">
                  <c:v>.</c:v>
                </c:pt>
                <c:pt idx="75">
                  <c:v>.</c:v>
                </c:pt>
                <c:pt idx="76">
                  <c:v>.</c:v>
                </c:pt>
                <c:pt idx="77">
                  <c:v>.</c:v>
                </c:pt>
                <c:pt idx="78">
                  <c:v>.</c:v>
                </c:pt>
                <c:pt idx="79">
                  <c:v>.</c:v>
                </c:pt>
                <c:pt idx="80">
                  <c:v>.</c:v>
                </c:pt>
                <c:pt idx="81">
                  <c:v>.</c:v>
                </c:pt>
                <c:pt idx="82">
                  <c:v>.</c:v>
                </c:pt>
                <c:pt idx="83">
                  <c:v>.</c:v>
                </c:pt>
                <c:pt idx="84">
                  <c:v>Jan-09</c:v>
                </c:pt>
                <c:pt idx="85">
                  <c:v>.</c:v>
                </c:pt>
                <c:pt idx="86">
                  <c:v>.</c:v>
                </c:pt>
                <c:pt idx="87">
                  <c:v>.</c:v>
                </c:pt>
                <c:pt idx="88">
                  <c:v>.</c:v>
                </c:pt>
                <c:pt idx="89">
                  <c:v>.</c:v>
                </c:pt>
                <c:pt idx="90">
                  <c:v>.</c:v>
                </c:pt>
                <c:pt idx="91">
                  <c:v>.</c:v>
                </c:pt>
                <c:pt idx="92">
                  <c:v>.</c:v>
                </c:pt>
                <c:pt idx="93">
                  <c:v>.</c:v>
                </c:pt>
                <c:pt idx="94">
                  <c:v>.</c:v>
                </c:pt>
                <c:pt idx="95">
                  <c:v>.</c:v>
                </c:pt>
                <c:pt idx="96">
                  <c:v>Jan-10</c:v>
                </c:pt>
                <c:pt idx="97">
                  <c:v>.</c:v>
                </c:pt>
                <c:pt idx="98">
                  <c:v>.</c:v>
                </c:pt>
                <c:pt idx="99">
                  <c:v>.</c:v>
                </c:pt>
                <c:pt idx="100">
                  <c:v>.</c:v>
                </c:pt>
                <c:pt idx="101">
                  <c:v>.</c:v>
                </c:pt>
                <c:pt idx="102">
                  <c:v>.</c:v>
                </c:pt>
                <c:pt idx="103">
                  <c:v>.</c:v>
                </c:pt>
                <c:pt idx="104">
                  <c:v>.</c:v>
                </c:pt>
                <c:pt idx="105">
                  <c:v>.</c:v>
                </c:pt>
                <c:pt idx="106">
                  <c:v>.</c:v>
                </c:pt>
                <c:pt idx="107">
                  <c:v>.</c:v>
                </c:pt>
                <c:pt idx="108">
                  <c:v>Jan-11</c:v>
                </c:pt>
                <c:pt idx="109">
                  <c:v>.</c:v>
                </c:pt>
                <c:pt idx="110">
                  <c:v>.</c:v>
                </c:pt>
                <c:pt idx="111">
                  <c:v>.</c:v>
                </c:pt>
                <c:pt idx="112">
                  <c:v>.</c:v>
                </c:pt>
                <c:pt idx="113">
                  <c:v>.</c:v>
                </c:pt>
                <c:pt idx="114">
                  <c:v>.</c:v>
                </c:pt>
                <c:pt idx="115">
                  <c:v>.</c:v>
                </c:pt>
                <c:pt idx="116">
                  <c:v>.</c:v>
                </c:pt>
                <c:pt idx="117">
                  <c:v>.</c:v>
                </c:pt>
                <c:pt idx="118">
                  <c:v>.</c:v>
                </c:pt>
                <c:pt idx="119">
                  <c:v>.</c:v>
                </c:pt>
                <c:pt idx="120">
                  <c:v>Jan-12</c:v>
                </c:pt>
                <c:pt idx="121">
                  <c:v>.</c:v>
                </c:pt>
                <c:pt idx="122">
                  <c:v>.</c:v>
                </c:pt>
                <c:pt idx="123">
                  <c:v>.</c:v>
                </c:pt>
                <c:pt idx="124">
                  <c:v>.</c:v>
                </c:pt>
                <c:pt idx="125">
                  <c:v>.</c:v>
                </c:pt>
                <c:pt idx="126">
                  <c:v>.</c:v>
                </c:pt>
                <c:pt idx="127">
                  <c:v>.</c:v>
                </c:pt>
                <c:pt idx="128">
                  <c:v>.</c:v>
                </c:pt>
                <c:pt idx="129">
                  <c:v>.</c:v>
                </c:pt>
                <c:pt idx="130">
                  <c:v>.</c:v>
                </c:pt>
                <c:pt idx="131">
                  <c:v>.</c:v>
                </c:pt>
                <c:pt idx="132">
                  <c:v>Jan-13</c:v>
                </c:pt>
                <c:pt idx="133">
                  <c:v>.</c:v>
                </c:pt>
                <c:pt idx="134">
                  <c:v>.</c:v>
                </c:pt>
                <c:pt idx="135">
                  <c:v>.</c:v>
                </c:pt>
                <c:pt idx="136">
                  <c:v>.</c:v>
                </c:pt>
                <c:pt idx="137">
                  <c:v>.</c:v>
                </c:pt>
                <c:pt idx="138">
                  <c:v>.</c:v>
                </c:pt>
                <c:pt idx="139">
                  <c:v>.</c:v>
                </c:pt>
                <c:pt idx="140">
                  <c:v>.</c:v>
                </c:pt>
                <c:pt idx="141">
                  <c:v>.</c:v>
                </c:pt>
                <c:pt idx="142">
                  <c:v>.</c:v>
                </c:pt>
                <c:pt idx="143">
                  <c:v>.</c:v>
                </c:pt>
                <c:pt idx="144">
                  <c:v>Jan-14</c:v>
                </c:pt>
                <c:pt idx="145">
                  <c:v>.</c:v>
                </c:pt>
                <c:pt idx="146">
                  <c:v>.</c:v>
                </c:pt>
                <c:pt idx="147">
                  <c:v>.</c:v>
                </c:pt>
                <c:pt idx="148">
                  <c:v>.</c:v>
                </c:pt>
                <c:pt idx="149">
                  <c:v>.</c:v>
                </c:pt>
                <c:pt idx="150">
                  <c:v>.</c:v>
                </c:pt>
                <c:pt idx="151">
                  <c:v>.</c:v>
                </c:pt>
                <c:pt idx="152">
                  <c:v>.</c:v>
                </c:pt>
                <c:pt idx="153">
                  <c:v>.</c:v>
                </c:pt>
                <c:pt idx="154">
                  <c:v>.</c:v>
                </c:pt>
                <c:pt idx="155">
                  <c:v>.</c:v>
                </c:pt>
                <c:pt idx="156">
                  <c:v>Jan-15</c:v>
                </c:pt>
                <c:pt idx="157">
                  <c:v>.</c:v>
                </c:pt>
                <c:pt idx="158">
                  <c:v>.</c:v>
                </c:pt>
                <c:pt idx="159">
                  <c:v>.</c:v>
                </c:pt>
                <c:pt idx="160">
                  <c:v>.</c:v>
                </c:pt>
                <c:pt idx="161">
                  <c:v>.</c:v>
                </c:pt>
                <c:pt idx="162">
                  <c:v>.</c:v>
                </c:pt>
                <c:pt idx="163">
                  <c:v>.</c:v>
                </c:pt>
                <c:pt idx="164">
                  <c:v>.</c:v>
                </c:pt>
                <c:pt idx="165">
                  <c:v>.</c:v>
                </c:pt>
                <c:pt idx="166">
                  <c:v>.</c:v>
                </c:pt>
                <c:pt idx="167">
                  <c:v>.</c:v>
                </c:pt>
                <c:pt idx="168">
                  <c:v>Jan-16</c:v>
                </c:pt>
                <c:pt idx="169">
                  <c:v>.</c:v>
                </c:pt>
                <c:pt idx="170">
                  <c:v>.</c:v>
                </c:pt>
                <c:pt idx="171">
                  <c:v>.</c:v>
                </c:pt>
                <c:pt idx="172">
                  <c:v>.</c:v>
                </c:pt>
                <c:pt idx="173">
                  <c:v>.</c:v>
                </c:pt>
                <c:pt idx="174">
                  <c:v>.</c:v>
                </c:pt>
                <c:pt idx="175">
                  <c:v>.</c:v>
                </c:pt>
                <c:pt idx="176">
                  <c:v>.</c:v>
                </c:pt>
                <c:pt idx="177">
                  <c:v>.</c:v>
                </c:pt>
                <c:pt idx="178">
                  <c:v>.</c:v>
                </c:pt>
                <c:pt idx="179">
                  <c:v>.</c:v>
                </c:pt>
                <c:pt idx="180">
                  <c:v>Jan-17</c:v>
                </c:pt>
                <c:pt idx="181">
                  <c:v>.</c:v>
                </c:pt>
                <c:pt idx="182">
                  <c:v>.</c:v>
                </c:pt>
                <c:pt idx="183">
                  <c:v>.</c:v>
                </c:pt>
                <c:pt idx="184">
                  <c:v>.</c:v>
                </c:pt>
                <c:pt idx="185">
                  <c:v>.</c:v>
                </c:pt>
                <c:pt idx="186">
                  <c:v>.</c:v>
                </c:pt>
                <c:pt idx="187">
                  <c:v>.</c:v>
                </c:pt>
                <c:pt idx="188">
                  <c:v>.</c:v>
                </c:pt>
                <c:pt idx="189">
                  <c:v>.</c:v>
                </c:pt>
                <c:pt idx="190">
                  <c:v>.</c:v>
                </c:pt>
                <c:pt idx="191">
                  <c:v>.</c:v>
                </c:pt>
                <c:pt idx="192">
                  <c:v>Jan-18</c:v>
                </c:pt>
                <c:pt idx="193">
                  <c:v>.</c:v>
                </c:pt>
                <c:pt idx="194">
                  <c:v>.</c:v>
                </c:pt>
                <c:pt idx="195">
                  <c:v>.</c:v>
                </c:pt>
                <c:pt idx="196">
                  <c:v>.</c:v>
                </c:pt>
                <c:pt idx="197">
                  <c:v>.</c:v>
                </c:pt>
                <c:pt idx="198">
                  <c:v>.</c:v>
                </c:pt>
                <c:pt idx="199">
                  <c:v>.</c:v>
                </c:pt>
                <c:pt idx="200">
                  <c:v>.</c:v>
                </c:pt>
                <c:pt idx="201">
                  <c:v>.</c:v>
                </c:pt>
                <c:pt idx="202">
                  <c:v>.</c:v>
                </c:pt>
                <c:pt idx="203">
                  <c:v>.</c:v>
                </c:pt>
                <c:pt idx="204">
                  <c:v>Jan-19</c:v>
                </c:pt>
                <c:pt idx="205">
                  <c:v>.</c:v>
                </c:pt>
                <c:pt idx="206">
                  <c:v>.</c:v>
                </c:pt>
                <c:pt idx="207">
                  <c:v>.</c:v>
                </c:pt>
                <c:pt idx="208">
                  <c:v>.</c:v>
                </c:pt>
                <c:pt idx="209">
                  <c:v>.</c:v>
                </c:pt>
                <c:pt idx="210">
                  <c:v>.</c:v>
                </c:pt>
                <c:pt idx="211">
                  <c:v>.</c:v>
                </c:pt>
                <c:pt idx="212">
                  <c:v>.</c:v>
                </c:pt>
                <c:pt idx="213">
                  <c:v>.</c:v>
                </c:pt>
                <c:pt idx="214">
                  <c:v>.</c:v>
                </c:pt>
                <c:pt idx="215">
                  <c:v>.</c:v>
                </c:pt>
                <c:pt idx="216">
                  <c:v>Jan-20</c:v>
                </c:pt>
                <c:pt idx="217">
                  <c:v>.</c:v>
                </c:pt>
                <c:pt idx="218">
                  <c:v>.</c:v>
                </c:pt>
                <c:pt idx="219">
                  <c:v>.</c:v>
                </c:pt>
                <c:pt idx="220">
                  <c:v>.</c:v>
                </c:pt>
                <c:pt idx="221">
                  <c:v>.</c:v>
                </c:pt>
                <c:pt idx="222">
                  <c:v>.</c:v>
                </c:pt>
                <c:pt idx="223">
                  <c:v>.</c:v>
                </c:pt>
                <c:pt idx="224">
                  <c:v>.</c:v>
                </c:pt>
                <c:pt idx="225">
                  <c:v>.</c:v>
                </c:pt>
                <c:pt idx="226">
                  <c:v>.</c:v>
                </c:pt>
                <c:pt idx="227">
                  <c:v>.</c:v>
                </c:pt>
                <c:pt idx="228">
                  <c:v>Jan-21</c:v>
                </c:pt>
                <c:pt idx="229">
                  <c:v>.</c:v>
                </c:pt>
                <c:pt idx="230">
                  <c:v>.</c:v>
                </c:pt>
                <c:pt idx="231">
                  <c:v>.</c:v>
                </c:pt>
                <c:pt idx="232">
                  <c:v>.</c:v>
                </c:pt>
                <c:pt idx="233">
                  <c:v>.</c:v>
                </c:pt>
                <c:pt idx="234">
                  <c:v>.</c:v>
                </c:pt>
                <c:pt idx="235">
                  <c:v>.</c:v>
                </c:pt>
                <c:pt idx="236">
                  <c:v>.</c:v>
                </c:pt>
                <c:pt idx="237">
                  <c:v>.</c:v>
                </c:pt>
                <c:pt idx="238">
                  <c:v>.</c:v>
                </c:pt>
                <c:pt idx="239">
                  <c:v>.</c:v>
                </c:pt>
              </c:strCache>
            </c:strRef>
          </c:cat>
          <c:val>
            <c:numRef>
              <c:f>'Figure 3.9'!$C$10:$IH$10</c:f>
              <c:numCache>
                <c:formatCode>General</c:formatCode>
                <c:ptCount val="240"/>
                <c:pt idx="0">
                  <c:v>0.19000000000000039</c:v>
                </c:pt>
                <c:pt idx="1">
                  <c:v>8.0000000000000071E-2</c:v>
                </c:pt>
                <c:pt idx="2">
                  <c:v>8.0000000000000071E-2</c:v>
                </c:pt>
                <c:pt idx="3">
                  <c:v>7.0000000000000284E-2</c:v>
                </c:pt>
                <c:pt idx="4">
                  <c:v>9.0000000000000302E-2</c:v>
                </c:pt>
                <c:pt idx="5">
                  <c:v>0.20000000000000018</c:v>
                </c:pt>
                <c:pt idx="6">
                  <c:v>0.18000000000000016</c:v>
                </c:pt>
                <c:pt idx="7">
                  <c:v>6.0000000000000053E-2</c:v>
                </c:pt>
                <c:pt idx="8">
                  <c:v>3.0000000000000249E-2</c:v>
                </c:pt>
                <c:pt idx="9">
                  <c:v>-0.10000000000000009</c:v>
                </c:pt>
                <c:pt idx="10">
                  <c:v>-0.24000000000000021</c:v>
                </c:pt>
                <c:pt idx="11">
                  <c:v>-0.35999999999999988</c:v>
                </c:pt>
                <c:pt idx="12">
                  <c:v>-0.63000000000000034</c:v>
                </c:pt>
                <c:pt idx="13">
                  <c:v>-0.67000000000000037</c:v>
                </c:pt>
                <c:pt idx="14">
                  <c:v>-0.82000000000000028</c:v>
                </c:pt>
                <c:pt idx="15">
                  <c:v>-0.90000000000000013</c:v>
                </c:pt>
                <c:pt idx="16">
                  <c:v>-1.0099999999999998</c:v>
                </c:pt>
                <c:pt idx="17">
                  <c:v>-1.2099999999999997</c:v>
                </c:pt>
                <c:pt idx="18">
                  <c:v>-1.3099999999999998</c:v>
                </c:pt>
                <c:pt idx="19">
                  <c:v>-1.41</c:v>
                </c:pt>
                <c:pt idx="20">
                  <c:v>-1.42</c:v>
                </c:pt>
                <c:pt idx="21">
                  <c:v>-1.4</c:v>
                </c:pt>
                <c:pt idx="22">
                  <c:v>-1.4</c:v>
                </c:pt>
                <c:pt idx="23">
                  <c:v>-1.3299999999999998</c:v>
                </c:pt>
                <c:pt idx="24">
                  <c:v>-1.2999999999999998</c:v>
                </c:pt>
                <c:pt idx="25">
                  <c:v>-1.1900000000000002</c:v>
                </c:pt>
                <c:pt idx="26">
                  <c:v>-1.2200000000000002</c:v>
                </c:pt>
                <c:pt idx="27">
                  <c:v>-1.1400000000000001</c:v>
                </c:pt>
                <c:pt idx="28">
                  <c:v>-1.1300000000000001</c:v>
                </c:pt>
                <c:pt idx="29">
                  <c:v>-1.1200000000000001</c:v>
                </c:pt>
                <c:pt idx="30">
                  <c:v>-1.02</c:v>
                </c:pt>
                <c:pt idx="31">
                  <c:v>-1</c:v>
                </c:pt>
                <c:pt idx="32">
                  <c:v>-0.90999999999999992</c:v>
                </c:pt>
                <c:pt idx="33">
                  <c:v>-0.80999999999999983</c:v>
                </c:pt>
                <c:pt idx="34">
                  <c:v>-0.80999999999999983</c:v>
                </c:pt>
                <c:pt idx="35">
                  <c:v>-0.81999999999999984</c:v>
                </c:pt>
                <c:pt idx="36">
                  <c:v>-0.70000000000000018</c:v>
                </c:pt>
                <c:pt idx="37">
                  <c:v>-0.69000000000000017</c:v>
                </c:pt>
                <c:pt idx="38">
                  <c:v>-0.70000000000000018</c:v>
                </c:pt>
                <c:pt idx="39">
                  <c:v>-0.7300000000000002</c:v>
                </c:pt>
                <c:pt idx="40">
                  <c:v>-0.71000000000000019</c:v>
                </c:pt>
                <c:pt idx="41">
                  <c:v>-0.70000000000000018</c:v>
                </c:pt>
                <c:pt idx="42">
                  <c:v>-0.69000000000000017</c:v>
                </c:pt>
                <c:pt idx="43">
                  <c:v>-0.7200000000000002</c:v>
                </c:pt>
                <c:pt idx="44">
                  <c:v>-0.69000000000000017</c:v>
                </c:pt>
                <c:pt idx="45">
                  <c:v>-0.70000000000000018</c:v>
                </c:pt>
                <c:pt idx="46">
                  <c:v>-0.68000000000000016</c:v>
                </c:pt>
                <c:pt idx="47">
                  <c:v>-0.63000000000000012</c:v>
                </c:pt>
                <c:pt idx="48">
                  <c:v>-0.59000000000000008</c:v>
                </c:pt>
                <c:pt idx="49">
                  <c:v>-0.58000000000000007</c:v>
                </c:pt>
                <c:pt idx="50">
                  <c:v>-0.53000000000000025</c:v>
                </c:pt>
                <c:pt idx="51">
                  <c:v>-0.56999999999999984</c:v>
                </c:pt>
                <c:pt idx="52">
                  <c:v>-0.44000000000000017</c:v>
                </c:pt>
                <c:pt idx="53">
                  <c:v>-0.48999999999999977</c:v>
                </c:pt>
                <c:pt idx="54">
                  <c:v>-0.41999999999999993</c:v>
                </c:pt>
                <c:pt idx="55">
                  <c:v>-0.35999999999999988</c:v>
                </c:pt>
                <c:pt idx="56">
                  <c:v>-0.29000000000000004</c:v>
                </c:pt>
                <c:pt idx="57">
                  <c:v>-0.19999999999999973</c:v>
                </c:pt>
                <c:pt idx="58">
                  <c:v>-4.0000000000000036E-2</c:v>
                </c:pt>
                <c:pt idx="59">
                  <c:v>5.9999999999999609E-2</c:v>
                </c:pt>
                <c:pt idx="60">
                  <c:v>0.11999999999999966</c:v>
                </c:pt>
                <c:pt idx="61">
                  <c:v>0.18999999999999995</c:v>
                </c:pt>
                <c:pt idx="62">
                  <c:v>0.21999999999999975</c:v>
                </c:pt>
                <c:pt idx="63">
                  <c:v>0.42999999999999972</c:v>
                </c:pt>
                <c:pt idx="64">
                  <c:v>0.52</c:v>
                </c:pt>
                <c:pt idx="65">
                  <c:v>0.52</c:v>
                </c:pt>
                <c:pt idx="66">
                  <c:v>0.68000000000000016</c:v>
                </c:pt>
                <c:pt idx="67">
                  <c:v>0.74000000000000021</c:v>
                </c:pt>
                <c:pt idx="68">
                  <c:v>0.85999999999999988</c:v>
                </c:pt>
                <c:pt idx="69">
                  <c:v>0.91000000000000014</c:v>
                </c:pt>
                <c:pt idx="70">
                  <c:v>0.87000000000000011</c:v>
                </c:pt>
                <c:pt idx="71">
                  <c:v>0.94</c:v>
                </c:pt>
                <c:pt idx="72">
                  <c:v>0.79</c:v>
                </c:pt>
                <c:pt idx="73">
                  <c:v>0.62999999999999989</c:v>
                </c:pt>
                <c:pt idx="74">
                  <c:v>0.57000000000000028</c:v>
                </c:pt>
                <c:pt idx="75">
                  <c:v>0.43000000000000016</c:v>
                </c:pt>
                <c:pt idx="76">
                  <c:v>0.4099999999999997</c:v>
                </c:pt>
                <c:pt idx="77">
                  <c:v>0.30000000000000027</c:v>
                </c:pt>
                <c:pt idx="78">
                  <c:v>0.16999999999999993</c:v>
                </c:pt>
                <c:pt idx="79">
                  <c:v>-5.0000000000000266E-2</c:v>
                </c:pt>
                <c:pt idx="80">
                  <c:v>-0.25999999999999979</c:v>
                </c:pt>
                <c:pt idx="81">
                  <c:v>0.22999999999999998</c:v>
                </c:pt>
                <c:pt idx="82">
                  <c:v>0.29000000000000004</c:v>
                </c:pt>
                <c:pt idx="83">
                  <c:v>-0.49000000000000021</c:v>
                </c:pt>
                <c:pt idx="84">
                  <c:v>-0.88999999999999968</c:v>
                </c:pt>
                <c:pt idx="85">
                  <c:v>-1.2200000000000002</c:v>
                </c:pt>
                <c:pt idx="86">
                  <c:v>-1.2</c:v>
                </c:pt>
                <c:pt idx="87">
                  <c:v>-1.1799999999999997</c:v>
                </c:pt>
                <c:pt idx="88">
                  <c:v>-1.2200000000000002</c:v>
                </c:pt>
                <c:pt idx="89">
                  <c:v>-1.0599999999999998</c:v>
                </c:pt>
                <c:pt idx="90">
                  <c:v>-0.69</c:v>
                </c:pt>
                <c:pt idx="91">
                  <c:v>-0.55000000000000004</c:v>
                </c:pt>
                <c:pt idx="92">
                  <c:v>-0.25</c:v>
                </c:pt>
                <c:pt idx="93">
                  <c:v>5.0000000000000044E-2</c:v>
                </c:pt>
                <c:pt idx="94">
                  <c:v>0.13</c:v>
                </c:pt>
                <c:pt idx="95">
                  <c:v>0.20999999999999996</c:v>
                </c:pt>
                <c:pt idx="96">
                  <c:v>0.14999999999999991</c:v>
                </c:pt>
                <c:pt idx="97">
                  <c:v>0.25</c:v>
                </c:pt>
                <c:pt idx="98">
                  <c:v>0.24</c:v>
                </c:pt>
                <c:pt idx="99">
                  <c:v>0.14999999999999991</c:v>
                </c:pt>
                <c:pt idx="100">
                  <c:v>7.999999999999996E-2</c:v>
                </c:pt>
                <c:pt idx="101">
                  <c:v>0.39</c:v>
                </c:pt>
                <c:pt idx="102">
                  <c:v>0.20999999999999996</c:v>
                </c:pt>
                <c:pt idx="103">
                  <c:v>0.19999999999999996</c:v>
                </c:pt>
                <c:pt idx="104">
                  <c:v>8.9999999999999858E-2</c:v>
                </c:pt>
                <c:pt idx="105">
                  <c:v>-0.25</c:v>
                </c:pt>
                <c:pt idx="106">
                  <c:v>-0.21999999999999997</c:v>
                </c:pt>
                <c:pt idx="107">
                  <c:v>-0.20000000000000018</c:v>
                </c:pt>
                <c:pt idx="108">
                  <c:v>-0.19999999999999996</c:v>
                </c:pt>
                <c:pt idx="109">
                  <c:v>-0.18999999999999995</c:v>
                </c:pt>
                <c:pt idx="110">
                  <c:v>-0.24</c:v>
                </c:pt>
                <c:pt idx="111">
                  <c:v>-0.33000000000000007</c:v>
                </c:pt>
                <c:pt idx="112">
                  <c:v>-0.37000000000000011</c:v>
                </c:pt>
                <c:pt idx="113">
                  <c:v>-0.21000000000000019</c:v>
                </c:pt>
                <c:pt idx="114">
                  <c:v>-0.23999999999999977</c:v>
                </c:pt>
                <c:pt idx="115">
                  <c:v>0.11000000000000032</c:v>
                </c:pt>
                <c:pt idx="116">
                  <c:v>4.9999999999999822E-2</c:v>
                </c:pt>
                <c:pt idx="117">
                  <c:v>0.5</c:v>
                </c:pt>
                <c:pt idx="118">
                  <c:v>0.32000000000000028</c:v>
                </c:pt>
                <c:pt idx="119">
                  <c:v>0.56000000000000005</c:v>
                </c:pt>
                <c:pt idx="120">
                  <c:v>0.39000000000000012</c:v>
                </c:pt>
                <c:pt idx="121">
                  <c:v>0.10999999999999988</c:v>
                </c:pt>
                <c:pt idx="122">
                  <c:v>-0.10000000000000009</c:v>
                </c:pt>
                <c:pt idx="123">
                  <c:v>-0.56999999999999984</c:v>
                </c:pt>
                <c:pt idx="124">
                  <c:v>-0.60999999999999988</c:v>
                </c:pt>
                <c:pt idx="125">
                  <c:v>-0.58999999999999986</c:v>
                </c:pt>
                <c:pt idx="126">
                  <c:v>-0.54</c:v>
                </c:pt>
                <c:pt idx="127">
                  <c:v>-0.79</c:v>
                </c:pt>
                <c:pt idx="128">
                  <c:v>-0.87000000000000011</c:v>
                </c:pt>
                <c:pt idx="129">
                  <c:v>-0.75999999999999979</c:v>
                </c:pt>
                <c:pt idx="130">
                  <c:v>-0.73</c:v>
                </c:pt>
                <c:pt idx="131">
                  <c:v>-0.64999999999999991</c:v>
                </c:pt>
                <c:pt idx="132">
                  <c:v>-0.65000000000000036</c:v>
                </c:pt>
                <c:pt idx="133">
                  <c:v>-0.45000000000000018</c:v>
                </c:pt>
                <c:pt idx="134">
                  <c:v>-0.45999999999999996</c:v>
                </c:pt>
                <c:pt idx="135">
                  <c:v>-0.38000000000000034</c:v>
                </c:pt>
                <c:pt idx="136">
                  <c:v>-0.37000000000000011</c:v>
                </c:pt>
                <c:pt idx="137">
                  <c:v>-0.27</c:v>
                </c:pt>
                <c:pt idx="138">
                  <c:v>-9.0000000000000302E-2</c:v>
                </c:pt>
                <c:pt idx="139">
                  <c:v>0.18999999999999995</c:v>
                </c:pt>
                <c:pt idx="140">
                  <c:v>0.12000000000000011</c:v>
                </c:pt>
                <c:pt idx="141">
                  <c:v>0.29999999999999982</c:v>
                </c:pt>
                <c:pt idx="142">
                  <c:v>0.51</c:v>
                </c:pt>
                <c:pt idx="143">
                  <c:v>0.6100000000000001</c:v>
                </c:pt>
                <c:pt idx="144">
                  <c:v>0.72</c:v>
                </c:pt>
                <c:pt idx="145">
                  <c:v>0.85000000000000009</c:v>
                </c:pt>
                <c:pt idx="146">
                  <c:v>1.07</c:v>
                </c:pt>
                <c:pt idx="147">
                  <c:v>1.03</c:v>
                </c:pt>
                <c:pt idx="148">
                  <c:v>1.08</c:v>
                </c:pt>
                <c:pt idx="149">
                  <c:v>1.1400000000000001</c:v>
                </c:pt>
                <c:pt idx="150">
                  <c:v>1.0900000000000001</c:v>
                </c:pt>
                <c:pt idx="151">
                  <c:v>1.1000000000000001</c:v>
                </c:pt>
                <c:pt idx="152">
                  <c:v>1.06</c:v>
                </c:pt>
                <c:pt idx="153">
                  <c:v>1.05</c:v>
                </c:pt>
                <c:pt idx="154">
                  <c:v>0.97</c:v>
                </c:pt>
                <c:pt idx="155">
                  <c:v>1.01</c:v>
                </c:pt>
                <c:pt idx="156">
                  <c:v>1.19</c:v>
                </c:pt>
                <c:pt idx="157">
                  <c:v>1.24</c:v>
                </c:pt>
                <c:pt idx="158">
                  <c:v>1.1399999999999999</c:v>
                </c:pt>
                <c:pt idx="159">
                  <c:v>1.24</c:v>
                </c:pt>
                <c:pt idx="160">
                  <c:v>1.21</c:v>
                </c:pt>
                <c:pt idx="161">
                  <c:v>1.27</c:v>
                </c:pt>
                <c:pt idx="162">
                  <c:v>1.0799999999999998</c:v>
                </c:pt>
                <c:pt idx="163">
                  <c:v>1.0999999999999999</c:v>
                </c:pt>
                <c:pt idx="164">
                  <c:v>0.94000000000000006</c:v>
                </c:pt>
                <c:pt idx="165">
                  <c:v>0.96000000000000008</c:v>
                </c:pt>
                <c:pt idx="166">
                  <c:v>1.02</c:v>
                </c:pt>
                <c:pt idx="167">
                  <c:v>1.1599999999999999</c:v>
                </c:pt>
                <c:pt idx="168">
                  <c:v>0.97</c:v>
                </c:pt>
                <c:pt idx="169">
                  <c:v>0.95</c:v>
                </c:pt>
                <c:pt idx="170">
                  <c:v>1.0799999999999998</c:v>
                </c:pt>
                <c:pt idx="171">
                  <c:v>1.17</c:v>
                </c:pt>
                <c:pt idx="172">
                  <c:v>0.98000000000000009</c:v>
                </c:pt>
                <c:pt idx="173">
                  <c:v>1.3</c:v>
                </c:pt>
                <c:pt idx="174">
                  <c:v>0.86</c:v>
                </c:pt>
                <c:pt idx="175">
                  <c:v>1.08</c:v>
                </c:pt>
                <c:pt idx="176">
                  <c:v>1.1900000000000002</c:v>
                </c:pt>
                <c:pt idx="177">
                  <c:v>0.99</c:v>
                </c:pt>
                <c:pt idx="178">
                  <c:v>1.06</c:v>
                </c:pt>
                <c:pt idx="179">
                  <c:v>1.24</c:v>
                </c:pt>
                <c:pt idx="180">
                  <c:v>0.83</c:v>
                </c:pt>
                <c:pt idx="181">
                  <c:v>0.84</c:v>
                </c:pt>
                <c:pt idx="182">
                  <c:v>0.63000000000000012</c:v>
                </c:pt>
                <c:pt idx="183">
                  <c:v>0.4</c:v>
                </c:pt>
                <c:pt idx="184">
                  <c:v>0.28000000000000003</c:v>
                </c:pt>
                <c:pt idx="185">
                  <c:v>0.13</c:v>
                </c:pt>
                <c:pt idx="186">
                  <c:v>5.9999999999999942E-2</c:v>
                </c:pt>
                <c:pt idx="187">
                  <c:v>-8.9999999999999969E-2</c:v>
                </c:pt>
                <c:pt idx="188">
                  <c:v>-0.33000000000000007</c:v>
                </c:pt>
                <c:pt idx="189">
                  <c:v>-0.45999999999999996</c:v>
                </c:pt>
                <c:pt idx="190">
                  <c:v>-0.56000000000000005</c:v>
                </c:pt>
                <c:pt idx="191">
                  <c:v>-0.59000000000000008</c:v>
                </c:pt>
                <c:pt idx="192">
                  <c:v>-0.60000000000000009</c:v>
                </c:pt>
                <c:pt idx="193">
                  <c:v>-0.52999999999999992</c:v>
                </c:pt>
                <c:pt idx="194">
                  <c:v>-0.53999999999999992</c:v>
                </c:pt>
                <c:pt idx="195">
                  <c:v>-0.42000000000000004</c:v>
                </c:pt>
                <c:pt idx="196">
                  <c:v>-0.24</c:v>
                </c:pt>
                <c:pt idx="197">
                  <c:v>-0.38000000000000012</c:v>
                </c:pt>
                <c:pt idx="198">
                  <c:v>-0.51000000000000012</c:v>
                </c:pt>
                <c:pt idx="199">
                  <c:v>-0.46000000000000008</c:v>
                </c:pt>
                <c:pt idx="200">
                  <c:v>-0.46000000000000008</c:v>
                </c:pt>
                <c:pt idx="201">
                  <c:v>-0.5</c:v>
                </c:pt>
                <c:pt idx="202">
                  <c:v>-0.40999999999999992</c:v>
                </c:pt>
                <c:pt idx="203">
                  <c:v>-0.33999999999999997</c:v>
                </c:pt>
                <c:pt idx="204">
                  <c:v>-0.31999999999999995</c:v>
                </c:pt>
                <c:pt idx="205">
                  <c:v>-0.4</c:v>
                </c:pt>
                <c:pt idx="206">
                  <c:v>-0.58000000000000007</c:v>
                </c:pt>
                <c:pt idx="207">
                  <c:v>-0.59000000000000008</c:v>
                </c:pt>
                <c:pt idx="208">
                  <c:v>-0.65</c:v>
                </c:pt>
                <c:pt idx="209">
                  <c:v>-0.62</c:v>
                </c:pt>
                <c:pt idx="210">
                  <c:v>-0.44000000000000006</c:v>
                </c:pt>
                <c:pt idx="211">
                  <c:v>-0.33999999999999997</c:v>
                </c:pt>
                <c:pt idx="212">
                  <c:v>-0.21999999999999997</c:v>
                </c:pt>
                <c:pt idx="213">
                  <c:v>-0.1100000000000001</c:v>
                </c:pt>
                <c:pt idx="214">
                  <c:v>-8.9999999999999969E-2</c:v>
                </c:pt>
                <c:pt idx="215">
                  <c:v>0.22999999999999998</c:v>
                </c:pt>
                <c:pt idx="216">
                  <c:v>0.53999999999999992</c:v>
                </c:pt>
                <c:pt idx="217">
                  <c:v>0.92999999999999994</c:v>
                </c:pt>
                <c:pt idx="218">
                  <c:v>1.1600000000000001</c:v>
                </c:pt>
                <c:pt idx="219">
                  <c:v>0.51</c:v>
                </c:pt>
                <c:pt idx="220">
                  <c:v>0.37000000000000005</c:v>
                </c:pt>
                <c:pt idx="221">
                  <c:v>0.44</c:v>
                </c:pt>
                <c:pt idx="222">
                  <c:v>0.49999999999999994</c:v>
                </c:pt>
                <c:pt idx="223">
                  <c:v>0.44000000000000006</c:v>
                </c:pt>
                <c:pt idx="224">
                  <c:v>0.64</c:v>
                </c:pt>
                <c:pt idx="225">
                  <c:v>0.82</c:v>
                </c:pt>
                <c:pt idx="226">
                  <c:v>0.66999999999999993</c:v>
                </c:pt>
                <c:pt idx="227">
                  <c:v>0.71</c:v>
                </c:pt>
                <c:pt idx="228">
                  <c:v>0.78</c:v>
                </c:pt>
                <c:pt idx="229">
                  <c:v>0.9</c:v>
                </c:pt>
                <c:pt idx="230">
                  <c:v>0.82</c:v>
                </c:pt>
                <c:pt idx="231">
                  <c:v>0.72</c:v>
                </c:pt>
                <c:pt idx="232">
                  <c:v>0.39999999999999997</c:v>
                </c:pt>
                <c:pt idx="233">
                  <c:v>0.16999999999999998</c:v>
                </c:pt>
                <c:pt idx="234">
                  <c:v>0.21000000000000002</c:v>
                </c:pt>
                <c:pt idx="235">
                  <c:v>-0.10999999999999999</c:v>
                </c:pt>
                <c:pt idx="236">
                  <c:v>-0.22999999999999998</c:v>
                </c:pt>
                <c:pt idx="237">
                  <c:v>-0.44999999999999996</c:v>
                </c:pt>
                <c:pt idx="238">
                  <c:v>-0.91000000000000014</c:v>
                </c:pt>
                <c:pt idx="239">
                  <c:v>-1.38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94-43BB-9A18-3911C559CE00}"/>
            </c:ext>
          </c:extLst>
        </c:ser>
        <c:ser>
          <c:idx val="3"/>
          <c:order val="3"/>
          <c:tx>
            <c:strRef>
              <c:f>'Figure 3.9'!$B$11</c:f>
              <c:strCache>
                <c:ptCount val="1"/>
                <c:pt idx="0">
                  <c:v>Πορτογαλία</c:v>
                </c:pt>
              </c:strCache>
            </c:strRef>
          </c:tx>
          <c:spPr>
            <a:ln w="28575" cap="rnd">
              <a:solidFill>
                <a:srgbClr val="5B9BD5"/>
              </a:solidFill>
              <a:round/>
            </a:ln>
            <a:effectLst/>
          </c:spPr>
          <c:marker>
            <c:symbol val="none"/>
          </c:marker>
          <c:cat>
            <c:strRef>
              <c:f>'Figure 3.9'!$C$1:$IH$1</c:f>
              <c:strCache>
                <c:ptCount val="240"/>
                <c:pt idx="0">
                  <c:v>Jan-02</c:v>
                </c:pt>
                <c:pt idx="1">
                  <c:v>.</c:v>
                </c:pt>
                <c:pt idx="2">
                  <c:v>.</c:v>
                </c:pt>
                <c:pt idx="3">
                  <c:v>.</c:v>
                </c:pt>
                <c:pt idx="4">
                  <c:v>.</c:v>
                </c:pt>
                <c:pt idx="5">
                  <c:v>.</c:v>
                </c:pt>
                <c:pt idx="6">
                  <c:v>.</c:v>
                </c:pt>
                <c:pt idx="7">
                  <c:v>.</c:v>
                </c:pt>
                <c:pt idx="8">
                  <c:v>.</c:v>
                </c:pt>
                <c:pt idx="9">
                  <c:v>.</c:v>
                </c:pt>
                <c:pt idx="10">
                  <c:v>.</c:v>
                </c:pt>
                <c:pt idx="11">
                  <c:v>.</c:v>
                </c:pt>
                <c:pt idx="12">
                  <c:v>Jan-03</c:v>
                </c:pt>
                <c:pt idx="13">
                  <c:v>.</c:v>
                </c:pt>
                <c:pt idx="14">
                  <c:v>.</c:v>
                </c:pt>
                <c:pt idx="15">
                  <c:v>.</c:v>
                </c:pt>
                <c:pt idx="16">
                  <c:v>.</c:v>
                </c:pt>
                <c:pt idx="17">
                  <c:v>.</c:v>
                </c:pt>
                <c:pt idx="18">
                  <c:v>.</c:v>
                </c:pt>
                <c:pt idx="19">
                  <c:v>.</c:v>
                </c:pt>
                <c:pt idx="20">
                  <c:v>.</c:v>
                </c:pt>
                <c:pt idx="21">
                  <c:v>.</c:v>
                </c:pt>
                <c:pt idx="22">
                  <c:v>.</c:v>
                </c:pt>
                <c:pt idx="23">
                  <c:v>.</c:v>
                </c:pt>
                <c:pt idx="24">
                  <c:v>Jan-04</c:v>
                </c:pt>
                <c:pt idx="25">
                  <c:v>.</c:v>
                </c:pt>
                <c:pt idx="26">
                  <c:v>.</c:v>
                </c:pt>
                <c:pt idx="27">
                  <c:v>.</c:v>
                </c:pt>
                <c:pt idx="28">
                  <c:v>.</c:v>
                </c:pt>
                <c:pt idx="29">
                  <c:v>.</c:v>
                </c:pt>
                <c:pt idx="30">
                  <c:v>.</c:v>
                </c:pt>
                <c:pt idx="31">
                  <c:v>.</c:v>
                </c:pt>
                <c:pt idx="32">
                  <c:v>.</c:v>
                </c:pt>
                <c:pt idx="33">
                  <c:v>.</c:v>
                </c:pt>
                <c:pt idx="34">
                  <c:v>.</c:v>
                </c:pt>
                <c:pt idx="35">
                  <c:v>.</c:v>
                </c:pt>
                <c:pt idx="36">
                  <c:v>Jan-05</c:v>
                </c:pt>
                <c:pt idx="37">
                  <c:v>.</c:v>
                </c:pt>
                <c:pt idx="38">
                  <c:v>.</c:v>
                </c:pt>
                <c:pt idx="39">
                  <c:v>.</c:v>
                </c:pt>
                <c:pt idx="40">
                  <c:v>.</c:v>
                </c:pt>
                <c:pt idx="41">
                  <c:v>.</c:v>
                </c:pt>
                <c:pt idx="42">
                  <c:v>.</c:v>
                </c:pt>
                <c:pt idx="43">
                  <c:v>.</c:v>
                </c:pt>
                <c:pt idx="44">
                  <c:v>.</c:v>
                </c:pt>
                <c:pt idx="45">
                  <c:v>.</c:v>
                </c:pt>
                <c:pt idx="46">
                  <c:v>.</c:v>
                </c:pt>
                <c:pt idx="47">
                  <c:v>.</c:v>
                </c:pt>
                <c:pt idx="48">
                  <c:v>Jan-06</c:v>
                </c:pt>
                <c:pt idx="49">
                  <c:v>.</c:v>
                </c:pt>
                <c:pt idx="50">
                  <c:v>.</c:v>
                </c:pt>
                <c:pt idx="51">
                  <c:v>.</c:v>
                </c:pt>
                <c:pt idx="52">
                  <c:v>.</c:v>
                </c:pt>
                <c:pt idx="53">
                  <c:v>.</c:v>
                </c:pt>
                <c:pt idx="54">
                  <c:v>.</c:v>
                </c:pt>
                <c:pt idx="55">
                  <c:v>.</c:v>
                </c:pt>
                <c:pt idx="56">
                  <c:v>.</c:v>
                </c:pt>
                <c:pt idx="57">
                  <c:v>.</c:v>
                </c:pt>
                <c:pt idx="58">
                  <c:v>.</c:v>
                </c:pt>
                <c:pt idx="59">
                  <c:v>.</c:v>
                </c:pt>
                <c:pt idx="60">
                  <c:v>Jan-07</c:v>
                </c:pt>
                <c:pt idx="61">
                  <c:v>.</c:v>
                </c:pt>
                <c:pt idx="62">
                  <c:v>.</c:v>
                </c:pt>
                <c:pt idx="63">
                  <c:v>.</c:v>
                </c:pt>
                <c:pt idx="64">
                  <c:v>.</c:v>
                </c:pt>
                <c:pt idx="65">
                  <c:v>.</c:v>
                </c:pt>
                <c:pt idx="66">
                  <c:v>.</c:v>
                </c:pt>
                <c:pt idx="67">
                  <c:v>.</c:v>
                </c:pt>
                <c:pt idx="68">
                  <c:v>.</c:v>
                </c:pt>
                <c:pt idx="69">
                  <c:v>.</c:v>
                </c:pt>
                <c:pt idx="70">
                  <c:v>.</c:v>
                </c:pt>
                <c:pt idx="71">
                  <c:v>.</c:v>
                </c:pt>
                <c:pt idx="72">
                  <c:v>Jan-08</c:v>
                </c:pt>
                <c:pt idx="73">
                  <c:v>.</c:v>
                </c:pt>
                <c:pt idx="74">
                  <c:v>.</c:v>
                </c:pt>
                <c:pt idx="75">
                  <c:v>.</c:v>
                </c:pt>
                <c:pt idx="76">
                  <c:v>.</c:v>
                </c:pt>
                <c:pt idx="77">
                  <c:v>.</c:v>
                </c:pt>
                <c:pt idx="78">
                  <c:v>.</c:v>
                </c:pt>
                <c:pt idx="79">
                  <c:v>.</c:v>
                </c:pt>
                <c:pt idx="80">
                  <c:v>.</c:v>
                </c:pt>
                <c:pt idx="81">
                  <c:v>.</c:v>
                </c:pt>
                <c:pt idx="82">
                  <c:v>.</c:v>
                </c:pt>
                <c:pt idx="83">
                  <c:v>.</c:v>
                </c:pt>
                <c:pt idx="84">
                  <c:v>Jan-09</c:v>
                </c:pt>
                <c:pt idx="85">
                  <c:v>.</c:v>
                </c:pt>
                <c:pt idx="86">
                  <c:v>.</c:v>
                </c:pt>
                <c:pt idx="87">
                  <c:v>.</c:v>
                </c:pt>
                <c:pt idx="88">
                  <c:v>.</c:v>
                </c:pt>
                <c:pt idx="89">
                  <c:v>.</c:v>
                </c:pt>
                <c:pt idx="90">
                  <c:v>.</c:v>
                </c:pt>
                <c:pt idx="91">
                  <c:v>.</c:v>
                </c:pt>
                <c:pt idx="92">
                  <c:v>.</c:v>
                </c:pt>
                <c:pt idx="93">
                  <c:v>.</c:v>
                </c:pt>
                <c:pt idx="94">
                  <c:v>.</c:v>
                </c:pt>
                <c:pt idx="95">
                  <c:v>.</c:v>
                </c:pt>
                <c:pt idx="96">
                  <c:v>Jan-10</c:v>
                </c:pt>
                <c:pt idx="97">
                  <c:v>.</c:v>
                </c:pt>
                <c:pt idx="98">
                  <c:v>.</c:v>
                </c:pt>
                <c:pt idx="99">
                  <c:v>.</c:v>
                </c:pt>
                <c:pt idx="100">
                  <c:v>.</c:v>
                </c:pt>
                <c:pt idx="101">
                  <c:v>.</c:v>
                </c:pt>
                <c:pt idx="102">
                  <c:v>.</c:v>
                </c:pt>
                <c:pt idx="103">
                  <c:v>.</c:v>
                </c:pt>
                <c:pt idx="104">
                  <c:v>.</c:v>
                </c:pt>
                <c:pt idx="105">
                  <c:v>.</c:v>
                </c:pt>
                <c:pt idx="106">
                  <c:v>.</c:v>
                </c:pt>
                <c:pt idx="107">
                  <c:v>.</c:v>
                </c:pt>
                <c:pt idx="108">
                  <c:v>Jan-11</c:v>
                </c:pt>
                <c:pt idx="109">
                  <c:v>.</c:v>
                </c:pt>
                <c:pt idx="110">
                  <c:v>.</c:v>
                </c:pt>
                <c:pt idx="111">
                  <c:v>.</c:v>
                </c:pt>
                <c:pt idx="112">
                  <c:v>.</c:v>
                </c:pt>
                <c:pt idx="113">
                  <c:v>.</c:v>
                </c:pt>
                <c:pt idx="114">
                  <c:v>.</c:v>
                </c:pt>
                <c:pt idx="115">
                  <c:v>.</c:v>
                </c:pt>
                <c:pt idx="116">
                  <c:v>.</c:v>
                </c:pt>
                <c:pt idx="117">
                  <c:v>.</c:v>
                </c:pt>
                <c:pt idx="118">
                  <c:v>.</c:v>
                </c:pt>
                <c:pt idx="119">
                  <c:v>.</c:v>
                </c:pt>
                <c:pt idx="120">
                  <c:v>Jan-12</c:v>
                </c:pt>
                <c:pt idx="121">
                  <c:v>.</c:v>
                </c:pt>
                <c:pt idx="122">
                  <c:v>.</c:v>
                </c:pt>
                <c:pt idx="123">
                  <c:v>.</c:v>
                </c:pt>
                <c:pt idx="124">
                  <c:v>.</c:v>
                </c:pt>
                <c:pt idx="125">
                  <c:v>.</c:v>
                </c:pt>
                <c:pt idx="126">
                  <c:v>.</c:v>
                </c:pt>
                <c:pt idx="127">
                  <c:v>.</c:v>
                </c:pt>
                <c:pt idx="128">
                  <c:v>.</c:v>
                </c:pt>
                <c:pt idx="129">
                  <c:v>.</c:v>
                </c:pt>
                <c:pt idx="130">
                  <c:v>.</c:v>
                </c:pt>
                <c:pt idx="131">
                  <c:v>.</c:v>
                </c:pt>
                <c:pt idx="132">
                  <c:v>Jan-13</c:v>
                </c:pt>
                <c:pt idx="133">
                  <c:v>.</c:v>
                </c:pt>
                <c:pt idx="134">
                  <c:v>.</c:v>
                </c:pt>
                <c:pt idx="135">
                  <c:v>.</c:v>
                </c:pt>
                <c:pt idx="136">
                  <c:v>.</c:v>
                </c:pt>
                <c:pt idx="137">
                  <c:v>.</c:v>
                </c:pt>
                <c:pt idx="138">
                  <c:v>.</c:v>
                </c:pt>
                <c:pt idx="139">
                  <c:v>.</c:v>
                </c:pt>
                <c:pt idx="140">
                  <c:v>.</c:v>
                </c:pt>
                <c:pt idx="141">
                  <c:v>.</c:v>
                </c:pt>
                <c:pt idx="142">
                  <c:v>.</c:v>
                </c:pt>
                <c:pt idx="143">
                  <c:v>.</c:v>
                </c:pt>
                <c:pt idx="144">
                  <c:v>Jan-14</c:v>
                </c:pt>
                <c:pt idx="145">
                  <c:v>.</c:v>
                </c:pt>
                <c:pt idx="146">
                  <c:v>.</c:v>
                </c:pt>
                <c:pt idx="147">
                  <c:v>.</c:v>
                </c:pt>
                <c:pt idx="148">
                  <c:v>.</c:v>
                </c:pt>
                <c:pt idx="149">
                  <c:v>.</c:v>
                </c:pt>
                <c:pt idx="150">
                  <c:v>.</c:v>
                </c:pt>
                <c:pt idx="151">
                  <c:v>.</c:v>
                </c:pt>
                <c:pt idx="152">
                  <c:v>.</c:v>
                </c:pt>
                <c:pt idx="153">
                  <c:v>.</c:v>
                </c:pt>
                <c:pt idx="154">
                  <c:v>.</c:v>
                </c:pt>
                <c:pt idx="155">
                  <c:v>.</c:v>
                </c:pt>
                <c:pt idx="156">
                  <c:v>Jan-15</c:v>
                </c:pt>
                <c:pt idx="157">
                  <c:v>.</c:v>
                </c:pt>
                <c:pt idx="158">
                  <c:v>.</c:v>
                </c:pt>
                <c:pt idx="159">
                  <c:v>.</c:v>
                </c:pt>
                <c:pt idx="160">
                  <c:v>.</c:v>
                </c:pt>
                <c:pt idx="161">
                  <c:v>.</c:v>
                </c:pt>
                <c:pt idx="162">
                  <c:v>.</c:v>
                </c:pt>
                <c:pt idx="163">
                  <c:v>.</c:v>
                </c:pt>
                <c:pt idx="164">
                  <c:v>.</c:v>
                </c:pt>
                <c:pt idx="165">
                  <c:v>.</c:v>
                </c:pt>
                <c:pt idx="166">
                  <c:v>.</c:v>
                </c:pt>
                <c:pt idx="167">
                  <c:v>.</c:v>
                </c:pt>
                <c:pt idx="168">
                  <c:v>Jan-16</c:v>
                </c:pt>
                <c:pt idx="169">
                  <c:v>.</c:v>
                </c:pt>
                <c:pt idx="170">
                  <c:v>.</c:v>
                </c:pt>
                <c:pt idx="171">
                  <c:v>.</c:v>
                </c:pt>
                <c:pt idx="172">
                  <c:v>.</c:v>
                </c:pt>
                <c:pt idx="173">
                  <c:v>.</c:v>
                </c:pt>
                <c:pt idx="174">
                  <c:v>.</c:v>
                </c:pt>
                <c:pt idx="175">
                  <c:v>.</c:v>
                </c:pt>
                <c:pt idx="176">
                  <c:v>.</c:v>
                </c:pt>
                <c:pt idx="177">
                  <c:v>.</c:v>
                </c:pt>
                <c:pt idx="178">
                  <c:v>.</c:v>
                </c:pt>
                <c:pt idx="179">
                  <c:v>.</c:v>
                </c:pt>
                <c:pt idx="180">
                  <c:v>Jan-17</c:v>
                </c:pt>
                <c:pt idx="181">
                  <c:v>.</c:v>
                </c:pt>
                <c:pt idx="182">
                  <c:v>.</c:v>
                </c:pt>
                <c:pt idx="183">
                  <c:v>.</c:v>
                </c:pt>
                <c:pt idx="184">
                  <c:v>.</c:v>
                </c:pt>
                <c:pt idx="185">
                  <c:v>.</c:v>
                </c:pt>
                <c:pt idx="186">
                  <c:v>.</c:v>
                </c:pt>
                <c:pt idx="187">
                  <c:v>.</c:v>
                </c:pt>
                <c:pt idx="188">
                  <c:v>.</c:v>
                </c:pt>
                <c:pt idx="189">
                  <c:v>.</c:v>
                </c:pt>
                <c:pt idx="190">
                  <c:v>.</c:v>
                </c:pt>
                <c:pt idx="191">
                  <c:v>.</c:v>
                </c:pt>
                <c:pt idx="192">
                  <c:v>Jan-18</c:v>
                </c:pt>
                <c:pt idx="193">
                  <c:v>.</c:v>
                </c:pt>
                <c:pt idx="194">
                  <c:v>.</c:v>
                </c:pt>
                <c:pt idx="195">
                  <c:v>.</c:v>
                </c:pt>
                <c:pt idx="196">
                  <c:v>.</c:v>
                </c:pt>
                <c:pt idx="197">
                  <c:v>.</c:v>
                </c:pt>
                <c:pt idx="198">
                  <c:v>.</c:v>
                </c:pt>
                <c:pt idx="199">
                  <c:v>.</c:v>
                </c:pt>
                <c:pt idx="200">
                  <c:v>.</c:v>
                </c:pt>
                <c:pt idx="201">
                  <c:v>.</c:v>
                </c:pt>
                <c:pt idx="202">
                  <c:v>.</c:v>
                </c:pt>
                <c:pt idx="203">
                  <c:v>.</c:v>
                </c:pt>
                <c:pt idx="204">
                  <c:v>Jan-19</c:v>
                </c:pt>
                <c:pt idx="205">
                  <c:v>.</c:v>
                </c:pt>
                <c:pt idx="206">
                  <c:v>.</c:v>
                </c:pt>
                <c:pt idx="207">
                  <c:v>.</c:v>
                </c:pt>
                <c:pt idx="208">
                  <c:v>.</c:v>
                </c:pt>
                <c:pt idx="209">
                  <c:v>.</c:v>
                </c:pt>
                <c:pt idx="210">
                  <c:v>.</c:v>
                </c:pt>
                <c:pt idx="211">
                  <c:v>.</c:v>
                </c:pt>
                <c:pt idx="212">
                  <c:v>.</c:v>
                </c:pt>
                <c:pt idx="213">
                  <c:v>.</c:v>
                </c:pt>
                <c:pt idx="214">
                  <c:v>.</c:v>
                </c:pt>
                <c:pt idx="215">
                  <c:v>.</c:v>
                </c:pt>
                <c:pt idx="216">
                  <c:v>Jan-20</c:v>
                </c:pt>
                <c:pt idx="217">
                  <c:v>.</c:v>
                </c:pt>
                <c:pt idx="218">
                  <c:v>.</c:v>
                </c:pt>
                <c:pt idx="219">
                  <c:v>.</c:v>
                </c:pt>
                <c:pt idx="220">
                  <c:v>.</c:v>
                </c:pt>
                <c:pt idx="221">
                  <c:v>.</c:v>
                </c:pt>
                <c:pt idx="222">
                  <c:v>.</c:v>
                </c:pt>
                <c:pt idx="223">
                  <c:v>.</c:v>
                </c:pt>
                <c:pt idx="224">
                  <c:v>.</c:v>
                </c:pt>
                <c:pt idx="225">
                  <c:v>.</c:v>
                </c:pt>
                <c:pt idx="226">
                  <c:v>.</c:v>
                </c:pt>
                <c:pt idx="227">
                  <c:v>.</c:v>
                </c:pt>
                <c:pt idx="228">
                  <c:v>Jan-21</c:v>
                </c:pt>
                <c:pt idx="229">
                  <c:v>.</c:v>
                </c:pt>
                <c:pt idx="230">
                  <c:v>.</c:v>
                </c:pt>
                <c:pt idx="231">
                  <c:v>.</c:v>
                </c:pt>
                <c:pt idx="232">
                  <c:v>.</c:v>
                </c:pt>
                <c:pt idx="233">
                  <c:v>.</c:v>
                </c:pt>
                <c:pt idx="234">
                  <c:v>.</c:v>
                </c:pt>
                <c:pt idx="235">
                  <c:v>.</c:v>
                </c:pt>
                <c:pt idx="236">
                  <c:v>.</c:v>
                </c:pt>
                <c:pt idx="237">
                  <c:v>.</c:v>
                </c:pt>
                <c:pt idx="238">
                  <c:v>.</c:v>
                </c:pt>
                <c:pt idx="239">
                  <c:v>.</c:v>
                </c:pt>
              </c:strCache>
            </c:strRef>
          </c:cat>
          <c:val>
            <c:numRef>
              <c:f>'Figure 3.9'!$C$11:$IH$11</c:f>
              <c:numCache>
                <c:formatCode>0.00</c:formatCode>
                <c:ptCount val="240"/>
                <c:pt idx="0">
                  <c:v>-1.5999999999999996</c:v>
                </c:pt>
                <c:pt idx="1">
                  <c:v>-1.5</c:v>
                </c:pt>
                <c:pt idx="2">
                  <c:v>-1.3999999999999995</c:v>
                </c:pt>
                <c:pt idx="3">
                  <c:v>-1.2000000000000002</c:v>
                </c:pt>
                <c:pt idx="4">
                  <c:v>-1.1000000000000001</c:v>
                </c:pt>
                <c:pt idx="5">
                  <c:v>-1</c:v>
                </c:pt>
                <c:pt idx="6">
                  <c:v>-0.80000000000000027</c:v>
                </c:pt>
                <c:pt idx="7">
                  <c:v>-1</c:v>
                </c:pt>
                <c:pt idx="8">
                  <c:v>-1</c:v>
                </c:pt>
                <c:pt idx="9">
                  <c:v>-0.90000000000000036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-1.3200000000000003</c:v>
                </c:pt>
                <c:pt idx="13">
                  <c:v>-1.5</c:v>
                </c:pt>
                <c:pt idx="14">
                  <c:v>-1.63</c:v>
                </c:pt>
                <c:pt idx="15">
                  <c:v>-1.69</c:v>
                </c:pt>
                <c:pt idx="16">
                  <c:v>-1.73</c:v>
                </c:pt>
                <c:pt idx="17">
                  <c:v>-1.8499999999999999</c:v>
                </c:pt>
                <c:pt idx="18">
                  <c:v>-1.9899999999999998</c:v>
                </c:pt>
                <c:pt idx="19">
                  <c:v>-1.9700000000000002</c:v>
                </c:pt>
                <c:pt idx="20">
                  <c:v>-1.76</c:v>
                </c:pt>
                <c:pt idx="21">
                  <c:v>-1.64</c:v>
                </c:pt>
                <c:pt idx="22">
                  <c:v>-1.5799999999999998</c:v>
                </c:pt>
                <c:pt idx="23">
                  <c:v>-1.35</c:v>
                </c:pt>
                <c:pt idx="24">
                  <c:v>-1.2000000000000002</c:v>
                </c:pt>
                <c:pt idx="25">
                  <c:v>-1.0699999999999998</c:v>
                </c:pt>
                <c:pt idx="26">
                  <c:v>-0.99999999999999978</c:v>
                </c:pt>
                <c:pt idx="27">
                  <c:v>-0.95000000000000018</c:v>
                </c:pt>
                <c:pt idx="28">
                  <c:v>-0.81</c:v>
                </c:pt>
                <c:pt idx="29">
                  <c:v>-0.82000000000000006</c:v>
                </c:pt>
                <c:pt idx="30">
                  <c:v>-0.79</c:v>
                </c:pt>
                <c:pt idx="31">
                  <c:v>-0.84000000000000008</c:v>
                </c:pt>
                <c:pt idx="32">
                  <c:v>-0.67999999999999994</c:v>
                </c:pt>
                <c:pt idx="33">
                  <c:v>-0.66999999999999993</c:v>
                </c:pt>
                <c:pt idx="34">
                  <c:v>-0.62000000000000011</c:v>
                </c:pt>
                <c:pt idx="35">
                  <c:v>-0.6100000000000001</c:v>
                </c:pt>
                <c:pt idx="36">
                  <c:v>-0.62999999999999989</c:v>
                </c:pt>
                <c:pt idx="37">
                  <c:v>-0.64999999999999991</c:v>
                </c:pt>
                <c:pt idx="38">
                  <c:v>-0.65999999999999992</c:v>
                </c:pt>
                <c:pt idx="39">
                  <c:v>-0.62999999999999989</c:v>
                </c:pt>
                <c:pt idx="40">
                  <c:v>-0.58999999999999986</c:v>
                </c:pt>
                <c:pt idx="41">
                  <c:v>-0.28000000000000003</c:v>
                </c:pt>
                <c:pt idx="42">
                  <c:v>-0.24</c:v>
                </c:pt>
                <c:pt idx="43">
                  <c:v>-0.26</c:v>
                </c:pt>
                <c:pt idx="44">
                  <c:v>-0.22999999999999998</c:v>
                </c:pt>
                <c:pt idx="45">
                  <c:v>-0.21000000000000019</c:v>
                </c:pt>
                <c:pt idx="46">
                  <c:v>-0.16000000000000014</c:v>
                </c:pt>
                <c:pt idx="47">
                  <c:v>-0.12000000000000011</c:v>
                </c:pt>
                <c:pt idx="48">
                  <c:v>-0.21000000000000019</c:v>
                </c:pt>
                <c:pt idx="49">
                  <c:v>-0.27</c:v>
                </c:pt>
                <c:pt idx="50">
                  <c:v>-0.18999999999999995</c:v>
                </c:pt>
                <c:pt idx="51">
                  <c:v>-0.29999999999999982</c:v>
                </c:pt>
                <c:pt idx="52">
                  <c:v>-0.48</c:v>
                </c:pt>
                <c:pt idx="53">
                  <c:v>-0.62000000000000011</c:v>
                </c:pt>
                <c:pt idx="54">
                  <c:v>-0.49000000000000021</c:v>
                </c:pt>
                <c:pt idx="55">
                  <c:v>-0.41000000000000014</c:v>
                </c:pt>
                <c:pt idx="56">
                  <c:v>-0.43000000000000016</c:v>
                </c:pt>
                <c:pt idx="57">
                  <c:v>-0.18999999999999995</c:v>
                </c:pt>
                <c:pt idx="58">
                  <c:v>6.999999999999984E-2</c:v>
                </c:pt>
                <c:pt idx="59">
                  <c:v>0.27</c:v>
                </c:pt>
                <c:pt idx="60">
                  <c:v>0.24000000000000021</c:v>
                </c:pt>
                <c:pt idx="61">
                  <c:v>0.20999999999999996</c:v>
                </c:pt>
                <c:pt idx="62">
                  <c:v>0.43000000000000016</c:v>
                </c:pt>
                <c:pt idx="63">
                  <c:v>0.65000000000000036</c:v>
                </c:pt>
                <c:pt idx="64">
                  <c:v>0.82999999999999963</c:v>
                </c:pt>
                <c:pt idx="65">
                  <c:v>1</c:v>
                </c:pt>
                <c:pt idx="66">
                  <c:v>1.23</c:v>
                </c:pt>
                <c:pt idx="67">
                  <c:v>1.25</c:v>
                </c:pt>
                <c:pt idx="68">
                  <c:v>1.5500000000000003</c:v>
                </c:pt>
                <c:pt idx="69">
                  <c:v>1.7100000000000004</c:v>
                </c:pt>
                <c:pt idx="70">
                  <c:v>1.56</c:v>
                </c:pt>
                <c:pt idx="71">
                  <c:v>1.7600000000000002</c:v>
                </c:pt>
                <c:pt idx="72">
                  <c:v>1.6</c:v>
                </c:pt>
                <c:pt idx="73">
                  <c:v>1.4500000000000002</c:v>
                </c:pt>
                <c:pt idx="74">
                  <c:v>1.4</c:v>
                </c:pt>
                <c:pt idx="75">
                  <c:v>1.63</c:v>
                </c:pt>
                <c:pt idx="76">
                  <c:v>1.5900000000000003</c:v>
                </c:pt>
                <c:pt idx="77">
                  <c:v>1.5300000000000002</c:v>
                </c:pt>
                <c:pt idx="78">
                  <c:v>1.8199999999999994</c:v>
                </c:pt>
                <c:pt idx="79">
                  <c:v>1.6600000000000001</c:v>
                </c:pt>
                <c:pt idx="80">
                  <c:v>1.5699999999999998</c:v>
                </c:pt>
                <c:pt idx="81">
                  <c:v>1.7600000000000002</c:v>
                </c:pt>
                <c:pt idx="82">
                  <c:v>1.4800000000000004</c:v>
                </c:pt>
                <c:pt idx="83">
                  <c:v>0.98</c:v>
                </c:pt>
                <c:pt idx="84">
                  <c:v>0.82000000000000028</c:v>
                </c:pt>
                <c:pt idx="85">
                  <c:v>0.52</c:v>
                </c:pt>
                <c:pt idx="86">
                  <c:v>0.57000000000000028</c:v>
                </c:pt>
                <c:pt idx="87">
                  <c:v>0.60000000000000009</c:v>
                </c:pt>
                <c:pt idx="88">
                  <c:v>0.74</c:v>
                </c:pt>
                <c:pt idx="89">
                  <c:v>1.04</c:v>
                </c:pt>
                <c:pt idx="90">
                  <c:v>1.29</c:v>
                </c:pt>
                <c:pt idx="91">
                  <c:v>1.43</c:v>
                </c:pt>
                <c:pt idx="92">
                  <c:v>1.76</c:v>
                </c:pt>
                <c:pt idx="93">
                  <c:v>2.09</c:v>
                </c:pt>
                <c:pt idx="94">
                  <c:v>2.35</c:v>
                </c:pt>
                <c:pt idx="95">
                  <c:v>2.42</c:v>
                </c:pt>
                <c:pt idx="96">
                  <c:v>2.31</c:v>
                </c:pt>
                <c:pt idx="97">
                  <c:v>2.2200000000000002</c:v>
                </c:pt>
                <c:pt idx="98">
                  <c:v>2.09</c:v>
                </c:pt>
                <c:pt idx="99">
                  <c:v>1.93</c:v>
                </c:pt>
                <c:pt idx="100">
                  <c:v>1.63</c:v>
                </c:pt>
                <c:pt idx="101">
                  <c:v>1.7</c:v>
                </c:pt>
                <c:pt idx="102">
                  <c:v>1.75</c:v>
                </c:pt>
                <c:pt idx="103">
                  <c:v>1.51</c:v>
                </c:pt>
                <c:pt idx="104">
                  <c:v>1.31</c:v>
                </c:pt>
                <c:pt idx="105">
                  <c:v>1.3900000000000001</c:v>
                </c:pt>
                <c:pt idx="106">
                  <c:v>1.2500000000000002</c:v>
                </c:pt>
                <c:pt idx="107">
                  <c:v>1.1600000000000001</c:v>
                </c:pt>
                <c:pt idx="108">
                  <c:v>1.0000000000000002</c:v>
                </c:pt>
                <c:pt idx="109">
                  <c:v>0.81999999999999984</c:v>
                </c:pt>
                <c:pt idx="110">
                  <c:v>0.79999999999999982</c:v>
                </c:pt>
                <c:pt idx="111">
                  <c:v>0.74000000000000021</c:v>
                </c:pt>
                <c:pt idx="112">
                  <c:v>0.71</c:v>
                </c:pt>
                <c:pt idx="113">
                  <c:v>0.60000000000000009</c:v>
                </c:pt>
                <c:pt idx="114">
                  <c:v>0.81999999999999984</c:v>
                </c:pt>
                <c:pt idx="115">
                  <c:v>0.89999999999999991</c:v>
                </c:pt>
                <c:pt idx="116">
                  <c:v>0.84999999999999964</c:v>
                </c:pt>
                <c:pt idx="117">
                  <c:v>1.2700000000000005</c:v>
                </c:pt>
                <c:pt idx="118">
                  <c:v>4.0000000000000036E-2</c:v>
                </c:pt>
                <c:pt idx="119">
                  <c:v>-4.0000000000000036E-2</c:v>
                </c:pt>
                <c:pt idx="120">
                  <c:v>0.25</c:v>
                </c:pt>
                <c:pt idx="121">
                  <c:v>2.0000000000000018E-2</c:v>
                </c:pt>
                <c:pt idx="122">
                  <c:v>0.10000000000000009</c:v>
                </c:pt>
                <c:pt idx="123">
                  <c:v>-0.12999999999999989</c:v>
                </c:pt>
                <c:pt idx="124">
                  <c:v>-0.14999999999999991</c:v>
                </c:pt>
                <c:pt idx="125">
                  <c:v>-0.20999999999999996</c:v>
                </c:pt>
                <c:pt idx="126">
                  <c:v>-0.15000000000000036</c:v>
                </c:pt>
                <c:pt idx="127">
                  <c:v>-0.5299999999999998</c:v>
                </c:pt>
                <c:pt idx="128">
                  <c:v>-0.60000000000000009</c:v>
                </c:pt>
                <c:pt idx="129">
                  <c:v>-0.5</c:v>
                </c:pt>
                <c:pt idx="130">
                  <c:v>-0.45999999999999996</c:v>
                </c:pt>
                <c:pt idx="131">
                  <c:v>-0.45999999999999996</c:v>
                </c:pt>
                <c:pt idx="132">
                  <c:v>-2.9999999999999805E-2</c:v>
                </c:pt>
                <c:pt idx="133">
                  <c:v>0.17000000000000037</c:v>
                </c:pt>
                <c:pt idx="134">
                  <c:v>0.35000000000000009</c:v>
                </c:pt>
                <c:pt idx="135">
                  <c:v>0.57999999999999985</c:v>
                </c:pt>
                <c:pt idx="136">
                  <c:v>0.4800000000000002</c:v>
                </c:pt>
                <c:pt idx="137">
                  <c:v>0.39999999999999991</c:v>
                </c:pt>
                <c:pt idx="138">
                  <c:v>0.66000000000000014</c:v>
                </c:pt>
                <c:pt idx="139">
                  <c:v>0.8899999999999999</c:v>
                </c:pt>
                <c:pt idx="140">
                  <c:v>1.0499999999999998</c:v>
                </c:pt>
                <c:pt idx="141">
                  <c:v>1.1599999999999999</c:v>
                </c:pt>
                <c:pt idx="142">
                  <c:v>1.31</c:v>
                </c:pt>
                <c:pt idx="143">
                  <c:v>1.4500000000000002</c:v>
                </c:pt>
                <c:pt idx="144">
                  <c:v>1.6</c:v>
                </c:pt>
                <c:pt idx="145">
                  <c:v>1.48</c:v>
                </c:pt>
                <c:pt idx="146">
                  <c:v>1.48</c:v>
                </c:pt>
                <c:pt idx="147">
                  <c:v>1.52</c:v>
                </c:pt>
                <c:pt idx="148">
                  <c:v>1.51</c:v>
                </c:pt>
                <c:pt idx="149">
                  <c:v>1.54</c:v>
                </c:pt>
                <c:pt idx="150">
                  <c:v>1.74</c:v>
                </c:pt>
                <c:pt idx="151">
                  <c:v>1.6</c:v>
                </c:pt>
                <c:pt idx="152">
                  <c:v>1.4300000000000002</c:v>
                </c:pt>
                <c:pt idx="153">
                  <c:v>1.4000000000000001</c:v>
                </c:pt>
                <c:pt idx="154">
                  <c:v>1.4400000000000002</c:v>
                </c:pt>
                <c:pt idx="155">
                  <c:v>1.46</c:v>
                </c:pt>
                <c:pt idx="156">
                  <c:v>1.4</c:v>
                </c:pt>
                <c:pt idx="157">
                  <c:v>1.27</c:v>
                </c:pt>
                <c:pt idx="158">
                  <c:v>1.02</c:v>
                </c:pt>
                <c:pt idx="159">
                  <c:v>1.01</c:v>
                </c:pt>
                <c:pt idx="160">
                  <c:v>0.73</c:v>
                </c:pt>
                <c:pt idx="161">
                  <c:v>0.61</c:v>
                </c:pt>
                <c:pt idx="162">
                  <c:v>0.48000000000000004</c:v>
                </c:pt>
                <c:pt idx="163">
                  <c:v>0.36000000000000004</c:v>
                </c:pt>
                <c:pt idx="164">
                  <c:v>0.20999999999999996</c:v>
                </c:pt>
                <c:pt idx="165">
                  <c:v>0.26</c:v>
                </c:pt>
                <c:pt idx="166">
                  <c:v>9.9999999999999978E-2</c:v>
                </c:pt>
                <c:pt idx="167">
                  <c:v>3.0000000000000027E-2</c:v>
                </c:pt>
                <c:pt idx="168">
                  <c:v>-6.9999999999999951E-2</c:v>
                </c:pt>
                <c:pt idx="169">
                  <c:v>-0.10999999999999999</c:v>
                </c:pt>
                <c:pt idx="170">
                  <c:v>-0.13</c:v>
                </c:pt>
                <c:pt idx="171">
                  <c:v>-0.13999999999999996</c:v>
                </c:pt>
                <c:pt idx="172">
                  <c:v>-0.18</c:v>
                </c:pt>
                <c:pt idx="173">
                  <c:v>-0.19999999999999996</c:v>
                </c:pt>
                <c:pt idx="174">
                  <c:v>-0.22999999999999998</c:v>
                </c:pt>
                <c:pt idx="175">
                  <c:v>-0.24</c:v>
                </c:pt>
                <c:pt idx="176">
                  <c:v>-0.26999999999999996</c:v>
                </c:pt>
                <c:pt idx="177">
                  <c:v>-0.27999999999999997</c:v>
                </c:pt>
                <c:pt idx="178">
                  <c:v>-0.26999999999999996</c:v>
                </c:pt>
                <c:pt idx="179">
                  <c:v>-0.27999999999999997</c:v>
                </c:pt>
                <c:pt idx="180">
                  <c:v>-0.39999999999999997</c:v>
                </c:pt>
                <c:pt idx="181">
                  <c:v>-0.5</c:v>
                </c:pt>
                <c:pt idx="182">
                  <c:v>-0.6100000000000001</c:v>
                </c:pt>
                <c:pt idx="183">
                  <c:v>-0.73</c:v>
                </c:pt>
                <c:pt idx="184">
                  <c:v>-0.8600000000000001</c:v>
                </c:pt>
                <c:pt idx="185">
                  <c:v>-0.91999999999999993</c:v>
                </c:pt>
                <c:pt idx="186">
                  <c:v>-0.98</c:v>
                </c:pt>
                <c:pt idx="187">
                  <c:v>-0.98</c:v>
                </c:pt>
                <c:pt idx="188">
                  <c:v>-1.0900000000000001</c:v>
                </c:pt>
                <c:pt idx="189">
                  <c:v>-1.18</c:v>
                </c:pt>
                <c:pt idx="190">
                  <c:v>-1.3</c:v>
                </c:pt>
                <c:pt idx="191">
                  <c:v>-1.4200000000000002</c:v>
                </c:pt>
                <c:pt idx="192">
                  <c:v>-1.33</c:v>
                </c:pt>
                <c:pt idx="193">
                  <c:v>-1.33</c:v>
                </c:pt>
                <c:pt idx="194">
                  <c:v>-1.24</c:v>
                </c:pt>
                <c:pt idx="195">
                  <c:v>-1.04</c:v>
                </c:pt>
                <c:pt idx="196">
                  <c:v>-1.04</c:v>
                </c:pt>
                <c:pt idx="197">
                  <c:v>-1.1500000000000001</c:v>
                </c:pt>
                <c:pt idx="198">
                  <c:v>-1.27</c:v>
                </c:pt>
                <c:pt idx="199">
                  <c:v>-1.27</c:v>
                </c:pt>
                <c:pt idx="200">
                  <c:v>-1.2599999999999998</c:v>
                </c:pt>
                <c:pt idx="201">
                  <c:v>-1.1500000000000001</c:v>
                </c:pt>
                <c:pt idx="202">
                  <c:v>-1.06</c:v>
                </c:pt>
                <c:pt idx="203">
                  <c:v>-1.06</c:v>
                </c:pt>
                <c:pt idx="204">
                  <c:v>-0.96000000000000008</c:v>
                </c:pt>
                <c:pt idx="205">
                  <c:v>-0.97000000000000008</c:v>
                </c:pt>
                <c:pt idx="206">
                  <c:v>-0.98000000000000009</c:v>
                </c:pt>
                <c:pt idx="207">
                  <c:v>-1.08</c:v>
                </c:pt>
                <c:pt idx="208">
                  <c:v>-0.98000000000000009</c:v>
                </c:pt>
                <c:pt idx="209">
                  <c:v>-0.88</c:v>
                </c:pt>
                <c:pt idx="210">
                  <c:v>-0.59</c:v>
                </c:pt>
                <c:pt idx="211">
                  <c:v>-0.5</c:v>
                </c:pt>
                <c:pt idx="212">
                  <c:v>-0.42</c:v>
                </c:pt>
                <c:pt idx="213">
                  <c:v>-0.32</c:v>
                </c:pt>
                <c:pt idx="214">
                  <c:v>-0.21999999999999997</c:v>
                </c:pt>
                <c:pt idx="215">
                  <c:v>-0.22999999999999998</c:v>
                </c:pt>
                <c:pt idx="216">
                  <c:v>-0.21</c:v>
                </c:pt>
                <c:pt idx="217">
                  <c:v>-0.21999999999999997</c:v>
                </c:pt>
                <c:pt idx="218">
                  <c:v>-0.12000000000000001</c:v>
                </c:pt>
                <c:pt idx="219">
                  <c:v>-2.0000000000000004E-2</c:v>
                </c:pt>
                <c:pt idx="220">
                  <c:v>-2.0000000000000004E-2</c:v>
                </c:pt>
                <c:pt idx="221">
                  <c:v>0.08</c:v>
                </c:pt>
                <c:pt idx="222">
                  <c:v>-2.0000000000000004E-2</c:v>
                </c:pt>
                <c:pt idx="223">
                  <c:v>-2.0000000000000004E-2</c:v>
                </c:pt>
                <c:pt idx="224">
                  <c:v>0.08</c:v>
                </c:pt>
                <c:pt idx="225">
                  <c:v>0.08</c:v>
                </c:pt>
                <c:pt idx="226">
                  <c:v>0.17</c:v>
                </c:pt>
                <c:pt idx="227">
                  <c:v>0.16</c:v>
                </c:pt>
                <c:pt idx="228">
                  <c:v>0.27</c:v>
                </c:pt>
                <c:pt idx="229">
                  <c:v>0.26</c:v>
                </c:pt>
                <c:pt idx="230">
                  <c:v>0.25</c:v>
                </c:pt>
                <c:pt idx="231">
                  <c:v>0.25</c:v>
                </c:pt>
                <c:pt idx="232">
                  <c:v>0.15000000000000002</c:v>
                </c:pt>
                <c:pt idx="233">
                  <c:v>0.25</c:v>
                </c:pt>
                <c:pt idx="234">
                  <c:v>0.15000000000000002</c:v>
                </c:pt>
                <c:pt idx="235">
                  <c:v>-0.05</c:v>
                </c:pt>
                <c:pt idx="236">
                  <c:v>-0.16</c:v>
                </c:pt>
                <c:pt idx="237">
                  <c:v>-0.36000000000000004</c:v>
                </c:pt>
                <c:pt idx="238">
                  <c:v>-0.65999999999999992</c:v>
                </c:pt>
                <c:pt idx="239">
                  <c:v>-0.86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94-43BB-9A18-3911C559C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155535"/>
        <c:axId val="56152623"/>
      </c:lineChart>
      <c:catAx>
        <c:axId val="56155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52623"/>
        <c:crossesAt val="-3"/>
        <c:auto val="1"/>
        <c:lblAlgn val="ctr"/>
        <c:lblOffset val="100"/>
        <c:noMultiLvlLbl val="0"/>
      </c:catAx>
      <c:valAx>
        <c:axId val="56152623"/>
        <c:scaling>
          <c:orientation val="minMax"/>
          <c:min val="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55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0.11827</cdr:x>
      <cdr:y>0.90486</cdr:y>
    </cdr:from>
    <cdr:to>
      <cdr:x>0.39228</cdr:x>
      <cdr:y>0.95243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B19DF8BE-12B8-B14A-ECD2-B8354011D0E2}"/>
            </a:ext>
          </a:extLst>
        </cdr:cNvPr>
        <cdr:cNvSpPr/>
      </cdr:nvSpPr>
      <cdr:spPr>
        <a:xfrm xmlns:a="http://schemas.openxmlformats.org/drawingml/2006/main">
          <a:off x="711989" y="5556269"/>
          <a:ext cx="1649486" cy="29210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l-G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0.05624</cdr:x>
      <cdr:y>0.58169</cdr:y>
    </cdr:from>
    <cdr:to>
      <cdr:x>0.9749</cdr:x>
      <cdr:y>0.58169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36EE507-323C-F462-1051-C146898F09FA}"/>
            </a:ext>
          </a:extLst>
        </cdr:cNvPr>
        <cdr:cNvCxnSpPr/>
      </cdr:nvCxnSpPr>
      <cdr:spPr>
        <a:xfrm xmlns:a="http://schemas.openxmlformats.org/drawingml/2006/main">
          <a:off x="385386" y="2547777"/>
          <a:ext cx="6295545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0.09822</cdr:x>
      <cdr:y>0.05413</cdr:y>
    </cdr:from>
    <cdr:to>
      <cdr:x>0.17973</cdr:x>
      <cdr:y>0.18224</cdr:y>
    </cdr:to>
    <cdr:sp macro="" textlink="">
      <cdr:nvSpPr>
        <cdr:cNvPr id="2" name="Flowchart: Connector 1">
          <a:extLst xmlns:a="http://schemas.openxmlformats.org/drawingml/2006/main">
            <a:ext uri="{FF2B5EF4-FFF2-40B4-BE49-F238E27FC236}">
              <a16:creationId xmlns:a16="http://schemas.microsoft.com/office/drawing/2014/main" id="{0F203928-68DA-372A-1B3A-4B65EC655B69}"/>
            </a:ext>
          </a:extLst>
        </cdr:cNvPr>
        <cdr:cNvSpPr/>
      </cdr:nvSpPr>
      <cdr:spPr>
        <a:xfrm xmlns:a="http://schemas.openxmlformats.org/drawingml/2006/main">
          <a:off x="596900" y="190500"/>
          <a:ext cx="495300" cy="450850"/>
        </a:xfrm>
        <a:prstGeom xmlns:a="http://schemas.openxmlformats.org/drawingml/2006/main" prst="flowChartConnector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0.17469</cdr:x>
      <cdr:y>0.19094</cdr:y>
    </cdr:from>
    <cdr:to>
      <cdr:x>0.2318</cdr:x>
      <cdr:y>0.31102</cdr:y>
    </cdr:to>
    <cdr:sp macro="" textlink="">
      <cdr:nvSpPr>
        <cdr:cNvPr id="2" name="Flowchart: Connector 1">
          <a:extLst xmlns:a="http://schemas.openxmlformats.org/drawingml/2006/main">
            <a:ext uri="{FF2B5EF4-FFF2-40B4-BE49-F238E27FC236}">
              <a16:creationId xmlns:a16="http://schemas.microsoft.com/office/drawing/2014/main" id="{E2244290-CA15-2E74-28C7-6A34BFC5D550}"/>
            </a:ext>
          </a:extLst>
        </cdr:cNvPr>
        <cdr:cNvSpPr/>
      </cdr:nvSpPr>
      <cdr:spPr>
        <a:xfrm xmlns:a="http://schemas.openxmlformats.org/drawingml/2006/main">
          <a:off x="990600" y="615950"/>
          <a:ext cx="323850" cy="387350"/>
        </a:xfrm>
        <a:prstGeom xmlns:a="http://schemas.openxmlformats.org/drawingml/2006/main" prst="flowChartConnector">
          <a:avLst/>
        </a:prstGeom>
        <a:solidFill xmlns:a="http://schemas.openxmlformats.org/drawingml/2006/main">
          <a:schemeClr val="accent1">
            <a:alpha val="0"/>
          </a:schemeClr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0A43FAA-356E-8741-AE75-7EEE10756E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6BB3F8-17E5-821F-5F45-F6DEE6ECB3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71BAA-F61F-48A4-BB9E-1381FDDA1515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46170-1BF6-17A7-DD96-5C729942DB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/>
              <a:t>Η αποταμίευση στην Ελλάδα (ή γιατί δεν αποταμιεύουμε;)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C8223-7544-AF8B-7423-0C78029E16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2D510-0A63-4DD0-AB8A-96898E05F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2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B1804-30DA-4FA7-957C-A872310B6948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/>
              <a:t>Η αποταμίευση στην Ελλάδα (ή γιατί δεν αποταμιεύουμε;)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0A8B-79C4-4409-9AE0-C411144F4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34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63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64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38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4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055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39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6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93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79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02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39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94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73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47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20A8B-79C4-4409-9AE0-C411144F4E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19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8BC4A-26F8-7BB5-775D-587276804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E6B27-9AD4-6066-879D-DE0160A9C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4220C-3A52-A838-FAF6-12B7C319E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10399-131B-4E12-8BD3-0DB02CB72BCD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0FD72-DCB9-71C2-5152-EED49DCA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4D855-EA8E-D2E5-8746-DB963F6E2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6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F65AD-6831-3B27-BD70-613FE532B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0C960-FEFA-78C4-2B97-3F94FB86E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1DD8E-3F07-BD74-3B9E-B844FF12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6587-A19A-4ECD-ACFF-C4A0945CF720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B127-4C56-7DFB-D2AA-57A62580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2590D-7671-33EC-061E-3AA447FD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0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DB560-98F3-81D1-61CB-F795C96E38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91008-7C06-E46A-2AA9-99AF8B313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73C9A-D8A3-CEEE-474E-64B2B181C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3EC7-A3C0-4FA1-828F-17BB3D63D638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B11CD-8C10-E155-142D-FC518C6B4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FBA1F-3D93-0449-4F94-670F90553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3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5B168-AB6B-040C-A4E0-AAE70F4A3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64711-F298-5551-08D8-84C080F61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BCF37-1EE4-81BB-865A-3DEC2E64C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F087-AA14-41FD-ADA5-6009871DE906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07C50-F7A0-7878-538E-A8294C94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01589-D478-B6F9-2E0E-09243A9C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FB56F-41C0-BE07-AEE4-C0558E36A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84C27-0B95-ABA6-7B64-328D3B704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378DD-7B7D-AC80-D68A-46A4FC21B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37E7E-3C81-4337-BFD5-0385AB3AC074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17DAD-80BC-E974-0B3C-EA4C0E6A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61CDD-A1C9-CB4C-0AF4-F8337A3C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5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3136-0140-213A-6428-A44541E8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D5E7-CD02-47B3-BB2F-1BCFF6019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F9CA66-3493-E991-7714-B53754E5E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B4091C-9309-9FD7-C51D-D2079FB2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021F-A3EC-4288-9C78-56E34FD07E77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1AA4C-DBE5-1DBF-8CBB-4445D1E4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7E652-D791-2BD5-ED1C-38C7122E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6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0DBEC-12F6-E200-433E-A1497B9E0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A9BA2-1238-0DCC-F89B-1BA985AD8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E6D0F-B7A3-53B9-F901-FF62C9665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E9012E-46E8-BC8C-70A3-F20100855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F2914-3109-03E9-72B5-0BE06BA89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C6AEDA-1FE5-F866-B324-C3A27F40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B5D67-7EC6-42C7-A964-1DF8A935C00E}" type="datetime1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8AC0FE-577D-F229-3230-F805295C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AEBE-38C5-DAB4-63D3-DC17FE95F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2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737AC-282A-B0D9-0AE2-D144F67B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3E50B-53BE-16D0-5B59-D7F0DD19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AA37-FEB1-4FB0-8139-AD6037FA913A}" type="datetime1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187A2-42B3-557E-1DCE-CD69AC48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91ABDC-03F9-FC6F-7858-6BACEB79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1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028478-8324-7D0F-3DB9-2D5847123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247A9-8E45-492F-935C-C34F5852EE80}" type="datetime1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C5A2D1-5134-3273-2E83-16ACAD735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19782-2224-1974-37C9-9AF907CE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3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2338C-FF03-99B7-3567-617287811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AB580-F805-358F-B7CC-267120FCA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F358D-B974-8EB2-87DC-6D2356F09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C356C4-B6FD-A9BE-6B9A-B482BE6BC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A496-55BE-4D84-9C02-B1F1D0F1101A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259E3-33FD-3AAE-FAD3-9BCCC998C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74643-82BB-FAB2-1746-083D5C47C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9C9DE-0876-7EBF-DFF3-FF7C83D6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22D5C7-D5E2-0243-6A6E-0471CA050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268463-3F52-D660-8413-44C20B5A2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5C876-DA11-9290-9147-3C5D643D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3C052-4ACC-4A75-BA9D-3F550D3EDDD7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F166C-186E-31D8-64DD-14222AB1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Η αποταμίευση στην </a:t>
            </a:r>
            <a:r>
              <a:rPr lang="el-GR"/>
              <a:t>Ελλάδα (η γιατί δεν </a:t>
            </a:r>
            <a:r>
              <a:rPr lang="el-GR" dirty="0"/>
              <a:t>αποταμιεύουμε;)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99FBF-3514-C5C2-26B6-6886659E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3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F78A9-E434-6BEC-A06D-F8FED9CA0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5492D-7ADD-C829-D3E5-8DE0B5DC8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71537-5108-EBF6-7D4F-7BB6D2650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75C4E-D703-4CAF-B180-9B0A6DC7790A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E7D2F-8944-969D-2499-0AE4987136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Η αποταμίευση στην Ελλάδα (η γιατί δεν αποταμιεύουμε;)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03E8B-3D24-2EAC-F4E4-9575CC09D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76AFD-C4C3-4BAF-8C19-5862D0ED8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37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29E665-2357-AF9E-7C35-8193821F4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8458" y="270857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l-GR" sz="5400" b="1" dirty="0">
                <a:solidFill>
                  <a:schemeClr val="accent1">
                    <a:lumMod val="75000"/>
                  </a:schemeClr>
                </a:solidFill>
              </a:rPr>
              <a:t>Η ΑΠΟΤΑΜΙΕΥΣΗ ΣΤΗΝ ΕΛΛΑΔΑ</a:t>
            </a:r>
            <a:br>
              <a:rPr lang="el-GR" sz="5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l-GR" sz="5400" b="1" dirty="0">
                <a:solidFill>
                  <a:schemeClr val="accent1">
                    <a:lumMod val="75000"/>
                  </a:schemeClr>
                </a:solidFill>
              </a:rPr>
              <a:t>(ή γιατί δεν αποταμιεύουμε)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0305A-73AD-530F-238E-F03F9DF79E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68458" y="4710660"/>
            <a:ext cx="6251111" cy="1864234"/>
          </a:xfrm>
        </p:spPr>
        <p:txBody>
          <a:bodyPr>
            <a:normAutofit fontScale="40000" lnSpcReduction="20000"/>
          </a:bodyPr>
          <a:lstStyle/>
          <a:p>
            <a:pPr algn="l"/>
            <a:endParaRPr lang="en-US" sz="2000" dirty="0"/>
          </a:p>
          <a:p>
            <a:pPr algn="l"/>
            <a:r>
              <a:rPr lang="el-GR" sz="5000" b="1" dirty="0">
                <a:solidFill>
                  <a:schemeClr val="accent1">
                    <a:lumMod val="75000"/>
                  </a:schemeClr>
                </a:solidFill>
              </a:rPr>
              <a:t>ΟΙΚΟΝΟΜΙΚΟ ΠΑΝΕΠΙΣΤΗΜΙΟ ΑΘΗΝΩΝ</a:t>
            </a:r>
            <a:endParaRPr lang="en-US" sz="5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45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l-GR" sz="4500" dirty="0">
                <a:solidFill>
                  <a:schemeClr val="accent1">
                    <a:lumMod val="75000"/>
                  </a:schemeClr>
                </a:solidFill>
              </a:rPr>
              <a:t>Σαράντης Καλυβίτης </a:t>
            </a:r>
            <a:endParaRPr lang="en-US" sz="45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r>
              <a:rPr lang="el-GR" sz="4500" dirty="0">
                <a:solidFill>
                  <a:schemeClr val="accent1">
                    <a:lumMod val="75000"/>
                  </a:schemeClr>
                </a:solidFill>
              </a:rPr>
              <a:t>Μαργαρίτα </a:t>
            </a:r>
            <a:r>
              <a:rPr lang="el-GR" sz="4500" dirty="0" err="1">
                <a:solidFill>
                  <a:schemeClr val="accent1">
                    <a:lumMod val="75000"/>
                  </a:schemeClr>
                </a:solidFill>
              </a:rPr>
              <a:t>Κατσίμη</a:t>
            </a:r>
            <a:r>
              <a:rPr lang="el-GR" sz="45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l"/>
            <a:r>
              <a:rPr lang="el-GR" sz="4500" dirty="0">
                <a:solidFill>
                  <a:schemeClr val="accent1">
                    <a:lumMod val="75000"/>
                  </a:schemeClr>
                </a:solidFill>
              </a:rPr>
              <a:t>Θωμάς </a:t>
            </a:r>
            <a:r>
              <a:rPr lang="el-GR" sz="4500" dirty="0" err="1">
                <a:solidFill>
                  <a:schemeClr val="accent1">
                    <a:lumMod val="75000"/>
                  </a:schemeClr>
                </a:solidFill>
              </a:rPr>
              <a:t>Μούτος</a:t>
            </a:r>
            <a:endParaRPr lang="en-US" sz="45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B24285-E740-6A29-F0D7-C2C3917957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163" r="992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29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44" y="655800"/>
            <a:ext cx="4114800" cy="57005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πολύ μεγάλο ποσοστό </a:t>
            </a:r>
            <a:r>
              <a:rPr lang="el-GR" sz="1800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αυτοαπασχόλησης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στην ελληνική οικονομία συνδέεται αρνητικά με την αποταμίευση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μέση ηλικία συνταξιοδότησης των αυτοαπασχολούμενων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είναι πέντε χρόνια μεγαλύτερη από αυτή των μισθωτών, ενώ πολλοί συνεχίζουν να εργάζονται μετά τη συνταξιοδότηση</a:t>
            </a:r>
            <a:endParaRPr lang="en-US" sz="1800" b="1" dirty="0">
              <a:solidFill>
                <a:schemeClr val="accent1">
                  <a:lumMod val="75000"/>
                </a:schemeClr>
              </a:solidFill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18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Στον βαθμό που η </a:t>
            </a: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φοροδιαφυγή</a:t>
            </a:r>
            <a:r>
              <a:rPr lang="el-GR" sz="18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είναι πιο εκτεταμένη στους αυτοαπασχολούμενους, επηρεάζονται επίσης αρνητικά τα δημόσια έσοδα και η δημόσια αποταμίευση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AD553DF-ED92-0F70-FAF8-A54ACF8B8300}"/>
              </a:ext>
            </a:extLst>
          </p:cNvPr>
          <p:cNvSpPr txBox="1">
            <a:spLocks/>
          </p:cNvSpPr>
          <p:nvPr/>
        </p:nvSpPr>
        <p:spPr>
          <a:xfrm>
            <a:off x="5433134" y="1154783"/>
            <a:ext cx="5877017" cy="372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Συσχέτιση </a:t>
            </a:r>
            <a:r>
              <a:rPr lang="el-GR" sz="1800" b="1" kern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Αυτοαπασχόλησης</a:t>
            </a: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και Αποταμίευσης Νοικοκυριών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09D09B1-4BC7-4141-8642-727E354E0F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567086"/>
              </p:ext>
            </p:extLst>
          </p:nvPr>
        </p:nvGraphicFramePr>
        <p:xfrm>
          <a:off x="4852638" y="1635812"/>
          <a:ext cx="6874763" cy="445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0FA71D-59F2-36E5-725C-C757246C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9</a:t>
            </a: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8FF5DBAC-F667-1325-0C49-38F2AB09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430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50" y="805212"/>
            <a:ext cx="3780497" cy="4970438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Η επίτευξη του στόχου της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ιδιοκτησίας της κύριας κατοικίας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μειώνει σημαντικά την ανάγκη για προληπτική αποταμίευση</a:t>
            </a:r>
          </a:p>
          <a:p>
            <a:pPr marL="342900" indent="-342900">
              <a:lnSpc>
                <a:spcPct val="100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sz="1800" b="1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διαγενεακές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μεταβιβάσεις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πλούτου, και ιδιαίτερα οι γονικές παροχές σε νεαρή ηλικία, είναι πολύ πιο διαδεδομένες στην Ελλάδα σε σχέση με τις άλλες χώρες, με αρνητικές συνέπειες στην αποταμίευση (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“Carnegie effect”)</a:t>
            </a:r>
            <a:endParaRPr lang="el-GR" sz="18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μέσος κληρονόμος στη Σουηδία καταναλώνει σε </a:t>
            </a:r>
            <a:r>
              <a:rPr lang="el-GR" sz="1800" b="1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δέκα έτη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 </a:t>
            </a:r>
            <a:r>
              <a:rPr lang="el-GR" sz="18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σύνολο της κληρονομιάς του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AD553DF-ED92-0F70-FAF8-A54ACF8B8300}"/>
              </a:ext>
            </a:extLst>
          </p:cNvPr>
          <p:cNvSpPr txBox="1">
            <a:spLocks/>
          </p:cNvSpPr>
          <p:nvPr/>
        </p:nvSpPr>
        <p:spPr>
          <a:xfrm>
            <a:off x="4389921" y="409058"/>
            <a:ext cx="6850778" cy="4653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Ιδιοκατοίκηση χωρίς Στεγαστικό Δάνειο και Αποταμίευση Νοικοκυριών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96522C5-1F24-4F2C-9670-395D50DDBE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587781"/>
              </p:ext>
            </p:extLst>
          </p:nvPr>
        </p:nvGraphicFramePr>
        <p:xfrm>
          <a:off x="5081092" y="805211"/>
          <a:ext cx="5788241" cy="2554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48EBD12-C3FE-509E-11A5-9D561D9FDC9B}"/>
              </a:ext>
            </a:extLst>
          </p:cNvPr>
          <p:cNvSpPr txBox="1">
            <a:spLocks/>
          </p:cNvSpPr>
          <p:nvPr/>
        </p:nvSpPr>
        <p:spPr>
          <a:xfrm>
            <a:off x="4574913" y="3517497"/>
            <a:ext cx="7273860" cy="532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Ποσοστό Νοικοκυριών Ηλικίας έως 35 Ετών που Απέκτησαν την Κατοικία τους μέσω Γονικής Παροχής ή Κληρονομιάς (2014) </a:t>
            </a:r>
            <a:endParaRPr lang="el-G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9B91A-05FE-999D-F2CD-39BBE8789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10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48E0C72E-F9BB-5962-2C6F-51C56380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71021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ADC52BD-4D08-489B-A72F-32BAC1B12A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7699535"/>
              </p:ext>
            </p:extLst>
          </p:nvPr>
        </p:nvGraphicFramePr>
        <p:xfrm>
          <a:off x="5621043" y="4035144"/>
          <a:ext cx="51816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258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360" y="1037590"/>
            <a:ext cx="3965350" cy="502259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Στην Ελλάδα 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μισθωτοί αποταμιεύουν πολύ λιγότερο απ’ ότι οι συνταξιούχοι 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μεσογειακός κύκλος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ζωής/αποταμίευσης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είναι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αντίστροφος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του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βορειοευρωπαϊκού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κύκλου</a:t>
            </a:r>
            <a:r>
              <a:rPr lang="en-US" sz="200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l-GR" sz="200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E50F7BB-05C8-D337-CB78-411F95CDF1C5}"/>
              </a:ext>
            </a:extLst>
          </p:cNvPr>
          <p:cNvSpPr txBox="1">
            <a:spLocks/>
          </p:cNvSpPr>
          <p:nvPr/>
        </p:nvSpPr>
        <p:spPr>
          <a:xfrm>
            <a:off x="5743852" y="905705"/>
            <a:ext cx="4518734" cy="81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Διαφορά διάμεσου ποσοστού αποταμίευσης μεταξύ μισθωτών και συνταξιούχων  (2010)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92A8E-845F-013C-E9CC-019C5DB0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11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ACC9182B-5176-9B67-DDCB-B8F83499C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39CC426-2439-4D4A-946E-D8D548CDA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62574"/>
              </p:ext>
            </p:extLst>
          </p:nvPr>
        </p:nvGraphicFramePr>
        <p:xfrm>
          <a:off x="4012707" y="1671379"/>
          <a:ext cx="7858264" cy="4280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105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11" y="1735517"/>
            <a:ext cx="4509857" cy="422003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καθαρές συντάξιμες αποδοχές ενός ατόμου με μέσο μισθό ήταν το 2006 στην Ελλάδα κατά 11% 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μεγαλύτερες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από τον καθαρό μισθό του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συντάξιμες αποδοχές μειώθηκαν στο 84% του μισθού το 2020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αλλά παραμένουν σημαντικά υψηλότερες σε σχέση με τον μέσο όρο του ΟΟΣΑ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AD553DF-ED92-0F70-FAF8-A54ACF8B8300}"/>
              </a:ext>
            </a:extLst>
          </p:cNvPr>
          <p:cNvSpPr txBox="1">
            <a:spLocks/>
          </p:cNvSpPr>
          <p:nvPr/>
        </p:nvSpPr>
        <p:spPr>
          <a:xfrm>
            <a:off x="4456592" y="334251"/>
            <a:ext cx="6993360" cy="362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Καθαρό Ποσοστό Αναπλήρωσης Εισοδήματος Από Συντάξεις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E50F7BB-05C8-D337-CB78-411F95CDF1C5}"/>
              </a:ext>
            </a:extLst>
          </p:cNvPr>
          <p:cNvSpPr txBox="1">
            <a:spLocks/>
          </p:cNvSpPr>
          <p:nvPr/>
        </p:nvSpPr>
        <p:spPr>
          <a:xfrm>
            <a:off x="6274559" y="3845532"/>
            <a:ext cx="3179863" cy="362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2020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EF9F558-0DFB-45B3-9C03-B37161F9B5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1557658"/>
              </p:ext>
            </p:extLst>
          </p:nvPr>
        </p:nvGraphicFramePr>
        <p:xfrm>
          <a:off x="5249879" y="1142759"/>
          <a:ext cx="5222240" cy="2788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FFB2749-8713-4492-ACE2-32F6CDD85D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0052415"/>
              </p:ext>
            </p:extLst>
          </p:nvPr>
        </p:nvGraphicFramePr>
        <p:xfrm>
          <a:off x="5256864" y="4111472"/>
          <a:ext cx="5215255" cy="2598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0499B7-CCDA-0726-C899-016B759496B3}"/>
              </a:ext>
            </a:extLst>
          </p:cNvPr>
          <p:cNvSpPr txBox="1">
            <a:spLocks/>
          </p:cNvSpPr>
          <p:nvPr/>
        </p:nvSpPr>
        <p:spPr>
          <a:xfrm>
            <a:off x="6196141" y="696009"/>
            <a:ext cx="3179863" cy="362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2006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89FF70-DAAA-6F6B-D6B5-1954CE3BF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12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5E2E2FC4-8A38-19F6-50CC-B1517FBD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89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BD7CD-8200-B64F-2B17-4B7B44AA5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355" y="750647"/>
            <a:ext cx="11029616" cy="773353"/>
          </a:xfrm>
        </p:spPr>
        <p:txBody>
          <a:bodyPr>
            <a:normAutofit/>
          </a:bodyPr>
          <a:lstStyle/>
          <a:p>
            <a:pPr algn="ctr"/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Αποταμίευση νοικοκυρι</a:t>
            </a:r>
            <a:r>
              <a:rPr lang="el-GR" altLang="el-GR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ών</a:t>
            </a:r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(ΕΟΠ, 2019)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8BDA2-E164-9ECB-B859-97D6FA56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13</a:t>
            </a:r>
            <a:endParaRPr lang="el-GR" dirty="0">
              <a:solidFill>
                <a:schemeClr val="bg1">
                  <a:lumMod val="85000"/>
                </a:scheme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59660E8-83A0-476E-B35D-79F2A59BC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856945"/>
              </p:ext>
            </p:extLst>
          </p:nvPr>
        </p:nvGraphicFramePr>
        <p:xfrm>
          <a:off x="4114800" y="1875646"/>
          <a:ext cx="7190913" cy="426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4F6BD66-147E-3E9D-0224-8B339A63718B}"/>
              </a:ext>
            </a:extLst>
          </p:cNvPr>
          <p:cNvSpPr txBox="1">
            <a:spLocks/>
          </p:cNvSpPr>
          <p:nvPr/>
        </p:nvSpPr>
        <p:spPr>
          <a:xfrm>
            <a:off x="5335102" y="1629922"/>
            <a:ext cx="5021514" cy="491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Κατανομή Ποσοστού Αποταμίευσης Νοικοκυριών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37C73C03-F304-5581-DD68-E01CE79D8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811360-1774-1F0B-B3B2-D3522B0B978B}"/>
              </a:ext>
            </a:extLst>
          </p:cNvPr>
          <p:cNvSpPr txBox="1"/>
          <p:nvPr/>
        </p:nvSpPr>
        <p:spPr>
          <a:xfrm>
            <a:off x="946504" y="1997839"/>
            <a:ext cx="316829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Τ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ο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42% των νοικοκυριών 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έχει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αρνητική αποταμίευση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20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Το ποσοστό των νοικοκυριών με αρνητική αποταμίευση διαφέρει σημαντικά μεταξύ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εργαζομένων (51%) και συνταξιούχων (30%)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66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BD7CD-8200-B64F-2B17-4B7B44AA5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355" y="750647"/>
            <a:ext cx="11029616" cy="773353"/>
          </a:xfrm>
        </p:spPr>
        <p:txBody>
          <a:bodyPr>
            <a:normAutofit/>
          </a:bodyPr>
          <a:lstStyle/>
          <a:p>
            <a:pPr algn="ctr"/>
            <a:r>
              <a:rPr kumimoji="0" lang="el-GR" altLang="el-GR" sz="36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Αποταμίευση ανά νοικοκυριό (ΕΟΠ, 2019)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04B1A-6FD7-8122-01E8-3C60415C9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321" y="1574324"/>
            <a:ext cx="10533650" cy="4782026"/>
          </a:xfrm>
        </p:spPr>
        <p:txBody>
          <a:bodyPr>
            <a:normAutofit/>
          </a:bodyPr>
          <a:lstStyle/>
          <a:p>
            <a:pPr>
              <a:lnSpc>
                <a:spcPct val="124000"/>
              </a:lnSpc>
              <a:spcAft>
                <a:spcPts val="800"/>
              </a:spcAft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Το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40% της συνολικής αποταμίευσης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προέρχεται από το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1% των νοικοκυριών με τα υψηλότερα εισοδήματα</a:t>
            </a:r>
          </a:p>
          <a:p>
            <a:pPr>
              <a:lnSpc>
                <a:spcPct val="124000"/>
              </a:lnSpc>
              <a:spcAft>
                <a:spcPts val="800"/>
              </a:spcAft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Τα ποσοστά αποταμίευσης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διαφέρουν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σημαντικά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ανά κλίμακα εισοδήματος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24000"/>
              </a:lnSpc>
              <a:spcAft>
                <a:spcPts val="800"/>
              </a:spcAft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συνταξιούχοι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έχουν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το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μεγαλύτερο ποσοστό αποταμίευσης</a:t>
            </a:r>
          </a:p>
          <a:p>
            <a:pPr>
              <a:lnSpc>
                <a:spcPct val="124000"/>
              </a:lnSpc>
              <a:spcAft>
                <a:spcPts val="800"/>
              </a:spcAft>
            </a:pP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Οι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αυτοαπασχολούμενοι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έχουν το 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μικρότερο ποσοστό αποταμίευσης</a:t>
            </a:r>
            <a:endParaRPr lang="el-GR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24000"/>
              </a:lnSpc>
              <a:spcAft>
                <a:spcPts val="800"/>
              </a:spcAft>
            </a:pPr>
            <a:endParaRPr lang="el-GR" sz="28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24000"/>
              </a:lnSpc>
              <a:spcAft>
                <a:spcPts val="800"/>
              </a:spcAft>
            </a:pPr>
            <a:endParaRPr lang="el-GR" sz="2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en-US" cap="none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8BDA2-E164-9ECB-B859-97D6FA56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14</a:t>
            </a:r>
            <a:endParaRPr lang="el-G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1785B38F-EB06-C0A3-FF01-2BD0FC9B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7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47" y="700716"/>
            <a:ext cx="3764132" cy="570055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l-GR" sz="24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Ελλάδα έχει πολύ χαμηλή εθνική αποταμίευση</a:t>
            </a:r>
          </a:p>
          <a:p>
            <a:pPr>
              <a:lnSpc>
                <a:spcPct val="125000"/>
              </a:lnSpc>
            </a:pPr>
            <a:r>
              <a:rPr lang="el-GR" sz="2400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…αλλά</a:t>
            </a:r>
            <a:r>
              <a:rPr lang="en-US" sz="2400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l-GR" sz="2400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στη δεκαετία του  1960 η Ελλάδα  αποταμίευε το διπλάσιο ποσοστό απ’ ότι στην πρόσφατη περίοδο…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C08FC-4359-142A-7264-C9FAC4A8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l-GR" dirty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4A2870BD-377E-C02F-AA68-846A02454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6D25A95-389C-993A-4344-5143612251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663290"/>
              </p:ext>
            </p:extLst>
          </p:nvPr>
        </p:nvGraphicFramePr>
        <p:xfrm>
          <a:off x="4696287" y="1690687"/>
          <a:ext cx="6738152" cy="4266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2803E81-7089-E076-64D3-DE9816F79B8B}"/>
              </a:ext>
            </a:extLst>
          </p:cNvPr>
          <p:cNvSpPr txBox="1">
            <a:spLocks/>
          </p:cNvSpPr>
          <p:nvPr/>
        </p:nvSpPr>
        <p:spPr>
          <a:xfrm>
            <a:off x="4696287" y="700716"/>
            <a:ext cx="7141037" cy="53562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Ποσοστό </a:t>
            </a:r>
            <a:r>
              <a:rPr lang="el-GR" sz="2400" b="1" dirty="0" err="1">
                <a:solidFill>
                  <a:schemeClr val="accent1">
                    <a:lumMod val="75000"/>
                  </a:schemeClr>
                </a:solidFill>
              </a:rPr>
              <a:t>Ακαθ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. Εθνικής Αποταμίευσης (%, </a:t>
            </a:r>
            <a:r>
              <a:rPr lang="el-GR" sz="2400" b="1" dirty="0" err="1">
                <a:solidFill>
                  <a:schemeClr val="accent1">
                    <a:lumMod val="75000"/>
                  </a:schemeClr>
                </a:solidFill>
              </a:rPr>
              <a:t>μ.ο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. 2006-2022)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68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847" y="700716"/>
            <a:ext cx="3764132" cy="5700550"/>
          </a:xfrm>
        </p:spPr>
        <p:txBody>
          <a:bodyPr/>
          <a:lstStyle/>
          <a:p>
            <a:pPr marL="0" indent="0">
              <a:buNone/>
            </a:pP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Καθαρή Εθνική Αποταμίευση, 2022 (% ΑΕΠ)</a:t>
            </a:r>
          </a:p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el-GR" sz="24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Ελλάδα έχει τη </a:t>
            </a:r>
            <a:r>
              <a:rPr lang="el-GR" sz="2400" b="1" i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χαμηλότερη εθνική αποταμίευση </a:t>
            </a:r>
            <a:r>
              <a:rPr lang="el-GR" sz="24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από όλες τις χώρες της Ευρωζώνης, καθώς και από όλες τις ανεπτυγμένες χώρες</a:t>
            </a:r>
            <a:endParaRPr 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6566B26-C7F3-4ED7-AC20-0DA75F6AECD0}"/>
              </a:ext>
            </a:extLst>
          </p:cNvPr>
          <p:cNvGraphicFramePr/>
          <p:nvPr/>
        </p:nvGraphicFramePr>
        <p:xfrm>
          <a:off x="4903734" y="412578"/>
          <a:ext cx="6211428" cy="6032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C08FC-4359-142A-7264-C9FAC4A8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2</a:t>
            </a: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4A2870BD-377E-C02F-AA68-846A02454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CF31211-1973-A44A-892A-3F5E1DA4065F}"/>
              </a:ext>
            </a:extLst>
          </p:cNvPr>
          <p:cNvSpPr txBox="1">
            <a:spLocks/>
          </p:cNvSpPr>
          <p:nvPr/>
        </p:nvSpPr>
        <p:spPr>
          <a:xfrm>
            <a:off x="7826544" y="6411260"/>
            <a:ext cx="1170692" cy="356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1400" dirty="0">
                <a:solidFill>
                  <a:schemeClr val="accent1">
                    <a:lumMod val="75000"/>
                  </a:schemeClr>
                </a:solidFill>
              </a:rPr>
              <a:t>Πηγή: ΟΟΣΑ</a:t>
            </a:r>
          </a:p>
        </p:txBody>
      </p:sp>
    </p:spTree>
    <p:extLst>
      <p:ext uri="{BB962C8B-B14F-4D97-AF65-F5344CB8AC3E}">
        <p14:creationId xmlns:p14="http://schemas.microsoft.com/office/powerpoint/2010/main" val="98283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7223-F4C5-4BA0-3CA9-B6672D3E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5347" y="1"/>
            <a:ext cx="6830040" cy="1690688"/>
          </a:xfrm>
        </p:spPr>
        <p:txBody>
          <a:bodyPr>
            <a:normAutofit/>
          </a:bodyPr>
          <a:lstStyle/>
          <a:p>
            <a:r>
              <a:rPr lang="el-GR" dirty="0"/>
              <a:t>                                               </a:t>
            </a:r>
            <a:r>
              <a:rPr lang="el-GR" sz="3100" b="1" dirty="0">
                <a:solidFill>
                  <a:schemeClr val="tx2"/>
                </a:solidFill>
              </a:rPr>
              <a:t>Ακαθάριστη Εθνική Αποταμίευση (% ΑΕΠ)</a:t>
            </a:r>
            <a:endParaRPr lang="en-US" sz="3100" b="1" dirty="0">
              <a:solidFill>
                <a:schemeClr val="tx2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53349-4F3D-7FF7-3B2A-484361D93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386" y="2505075"/>
            <a:ext cx="2926079" cy="3684588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000" b="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Η </a:t>
            </a:r>
            <a:r>
              <a:rPr kumimoji="0" lang="el-GR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διαφορά στα ποσοστά εθνικής αποταμίευσης </a:t>
            </a:r>
            <a:r>
              <a:rPr kumimoji="0" lang="el-GR" sz="2000" b="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μεταξύ Ευρωζώνης και Ελλάδας </a:t>
            </a:r>
            <a:r>
              <a:rPr kumimoji="0" lang="el-GR" sz="2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διευρύνθηκε μετά το 2007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09C43-844B-B817-6D2E-856CA11A8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3A134FA-69F6-4F8C-9238-47027C7A993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26887440"/>
              </p:ext>
            </p:extLst>
          </p:nvPr>
        </p:nvGraphicFramePr>
        <p:xfrm>
          <a:off x="3769567" y="1558212"/>
          <a:ext cx="7585821" cy="4631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413D304E-BA7B-A84A-4B99-85CAB6D71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3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700716"/>
            <a:ext cx="3737499" cy="57005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Η διεύρυνση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οφείλεται στη μεγάλη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πτώση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του ποσοστού αποταμίευσης του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ιδιωτικού τομέα</a:t>
            </a:r>
          </a:p>
          <a:p>
            <a:pPr>
              <a:lnSpc>
                <a:spcPct val="125000"/>
              </a:lnSpc>
            </a:pP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αρνητική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αποταμίευση του δημοσίου τομέα σταδιακά εξαλείφθηκε μετά το 2010</a:t>
            </a:r>
            <a:endParaRPr lang="el-G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A00F246-3A24-4B60-84DC-AC994CC74328}"/>
              </a:ext>
            </a:extLst>
          </p:cNvPr>
          <p:cNvGraphicFramePr/>
          <p:nvPr/>
        </p:nvGraphicFramePr>
        <p:xfrm>
          <a:off x="5193436" y="610051"/>
          <a:ext cx="5342115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AD553DF-ED92-0F70-FAF8-A54ACF8B8300}"/>
              </a:ext>
            </a:extLst>
          </p:cNvPr>
          <p:cNvSpPr txBox="1">
            <a:spLocks/>
          </p:cNvSpPr>
          <p:nvPr/>
        </p:nvSpPr>
        <p:spPr>
          <a:xfrm>
            <a:off x="6296400" y="249260"/>
            <a:ext cx="3179863" cy="362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Ιδιωτική Αποταμίευση (% ΑΕΠ)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E50F7BB-05C8-D337-CB78-411F95CDF1C5}"/>
              </a:ext>
            </a:extLst>
          </p:cNvPr>
          <p:cNvSpPr txBox="1">
            <a:spLocks/>
          </p:cNvSpPr>
          <p:nvPr/>
        </p:nvSpPr>
        <p:spPr>
          <a:xfrm>
            <a:off x="6296399" y="3483831"/>
            <a:ext cx="3179863" cy="362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Δημόσια Αποταμίευση (% ΑΕΠ)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C10EE-0A56-A614-4D10-02C58871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4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B9A7FEC6-14CE-EFC1-BC43-12A8B00C6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1B93B0A-1484-42E7-BC9C-FD02FD8A1895}"/>
              </a:ext>
            </a:extLst>
          </p:cNvPr>
          <p:cNvGraphicFramePr>
            <a:graphicFrameLocks/>
          </p:cNvGraphicFramePr>
          <p:nvPr/>
        </p:nvGraphicFramePr>
        <p:xfrm>
          <a:off x="5193435" y="3781200"/>
          <a:ext cx="5342115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626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833" y="665206"/>
            <a:ext cx="3270118" cy="57005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Το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ποσοστό αποταμίευσης των νοικοκυριών 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στην Ελλάδα παραμένει σημαντικά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χαμηλότερο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από τα αντίστοιχα της Ισπανίας, της Πορτογαλίας και της Ιταλίας, καθώς και της Ευρωζώνης</a:t>
            </a:r>
            <a:endParaRPr lang="el-G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AD553DF-ED92-0F70-FAF8-A54ACF8B8300}"/>
              </a:ext>
            </a:extLst>
          </p:cNvPr>
          <p:cNvSpPr txBox="1">
            <a:spLocks/>
          </p:cNvSpPr>
          <p:nvPr/>
        </p:nvSpPr>
        <p:spPr>
          <a:xfrm>
            <a:off x="5149049" y="773043"/>
            <a:ext cx="5726097" cy="362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l-GR" sz="18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Αποταμίευση Νοικοκυριών (% διαθέσιμου εισοδήματος)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EF533-52DA-52AC-D7D2-59E33836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5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5ADEA7A3-7701-179C-27AD-A2715C58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Η αποταμίευση στην Ελλάδα (ή γιατί δεν αποταμιεύουμε)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5A1B60E-346D-8A0B-FCF5-07427FABFB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265091"/>
              </p:ext>
            </p:extLst>
          </p:nvPr>
        </p:nvGraphicFramePr>
        <p:xfrm>
          <a:off x="4312370" y="1135702"/>
          <a:ext cx="7041430" cy="4563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9537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700716"/>
            <a:ext cx="3737499" cy="57005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5000"/>
              </a:lnSpc>
            </a:pP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Τα νοικοκυριά στην Ελλάδα έχουν το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χαμηλότερο ποσοστό χρηματοοικονομικών στοιχείων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στο σύνολο των περιουσιακών στοιχείων τους (δηλ. η αποταμίευση των Ελλήνων γίνεται κυρίως κατοικίες)</a:t>
            </a:r>
            <a:endParaRPr lang="el-GR" sz="2000" b="1" kern="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…αλλά επίσης έχουν το </a:t>
            </a:r>
            <a:r>
              <a:rPr lang="el-GR" sz="2000" b="1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μεγαλύτερο ποσοστό καταθέσεων</a:t>
            </a:r>
            <a:r>
              <a:rPr lang="el-GR" sz="2000" kern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στο σύνολο των χρηματοοικονομικών τους στοιχείων</a:t>
            </a:r>
            <a:endParaRPr lang="el-GR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AD553DF-ED92-0F70-FAF8-A54ACF8B8300}"/>
              </a:ext>
            </a:extLst>
          </p:cNvPr>
          <p:cNvSpPr txBox="1">
            <a:spLocks/>
          </p:cNvSpPr>
          <p:nvPr/>
        </p:nvSpPr>
        <p:spPr>
          <a:xfrm>
            <a:off x="4847207" y="143877"/>
            <a:ext cx="6853561" cy="3992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7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Χρηματοοικονομικά Στοιχεία (% των συνολικών περιουσιακών στοιχείων</a:t>
            </a:r>
            <a:r>
              <a:rPr kumimoji="0" lang="el-GR" sz="1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E50F7BB-05C8-D337-CB78-411F95CDF1C5}"/>
              </a:ext>
            </a:extLst>
          </p:cNvPr>
          <p:cNvSpPr txBox="1">
            <a:spLocks/>
          </p:cNvSpPr>
          <p:nvPr/>
        </p:nvSpPr>
        <p:spPr>
          <a:xfrm>
            <a:off x="5396944" y="3467059"/>
            <a:ext cx="5956856" cy="3626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Καταθέσεις (% των συνολικών χρηματοοικονομικών στοιχείων)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C10EE-0A56-A614-4D10-02C58871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B9A7FEC6-14CE-EFC1-BC43-12A8B00C6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 αποταμίευση στην Ελλάδα (ή γιατί δεν αποταμιεύουμε)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F21936E-A8D0-4144-A7BD-EF699D3426E8}"/>
              </a:ext>
            </a:extLst>
          </p:cNvPr>
          <p:cNvGraphicFramePr>
            <a:graphicFrameLocks/>
          </p:cNvGraphicFramePr>
          <p:nvPr/>
        </p:nvGraphicFramePr>
        <p:xfrm>
          <a:off x="5326602" y="611919"/>
          <a:ext cx="5704582" cy="290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903D4C9-3518-4917-8AE0-8A774D428880}"/>
              </a:ext>
            </a:extLst>
          </p:cNvPr>
          <p:cNvGraphicFramePr>
            <a:graphicFrameLocks/>
          </p:cNvGraphicFramePr>
          <p:nvPr/>
        </p:nvGraphicFramePr>
        <p:xfrm>
          <a:off x="5206074" y="3819523"/>
          <a:ext cx="5704582" cy="2901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969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3C879D0-CDFF-77DC-B7A0-8B16E2AF0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   </a:t>
            </a:r>
            <a:r>
              <a:rPr lang="el-GR" sz="3600" b="1" dirty="0">
                <a:solidFill>
                  <a:schemeClr val="accent1"/>
                </a:solidFill>
              </a:rPr>
              <a:t>Πραγματικά Επιτόκια (%)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4C3BD-46AD-DB9B-1C30-D5C4E1534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522" y="1825625"/>
            <a:ext cx="3182956" cy="435133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l-GR" sz="2400" dirty="0">
                <a:solidFill>
                  <a:schemeClr val="accent1"/>
                </a:solidFill>
              </a:rPr>
              <a:t>Τα πραγματικά επιτόκια καταθέσεων δεν ήταν (κατά μέσο  όρο) μικρότερα στην Ελλάδα απ’ ότι στις άλλες χώρες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8A8279-B575-D510-5088-247AD862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F19B887-B930-478F-A622-2D68C927FDC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9236187"/>
              </p:ext>
            </p:extLst>
          </p:nvPr>
        </p:nvGraphicFramePr>
        <p:xfrm>
          <a:off x="4134677" y="1825625"/>
          <a:ext cx="735495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ooter Placeholder 6">
            <a:extLst>
              <a:ext uri="{FF2B5EF4-FFF2-40B4-BE49-F238E27FC236}">
                <a16:creationId xmlns:a16="http://schemas.microsoft.com/office/drawing/2014/main" id="{116135DA-AA60-EC9B-C02B-0EC22FC39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 αποταμίευση στην Ελλάδα (ή γιατί δεν αποταμιεύουμε)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23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80E5-D962-E740-85C1-27746CDEC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360" y="1037590"/>
            <a:ext cx="4215796" cy="502259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Την περίοδο 2005-2010 τ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«</a:t>
            </a: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ποσοστό νοικοκυριών με υπερβολική στεγαστική επιβάρυνση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(άνω του 40% του διαθέσιμου εισοδήματός τους) ήταν 21% στην Ελλάδα, ενώ ο μέσος όρος της Ευρωζώνης ήταν 9%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Clr>
                <a:srgbClr val="4472C4"/>
              </a:buClr>
              <a:buFont typeface="Symbol" panose="05050102010706020507" pitchFamily="18" charset="2"/>
              <a:buChar char="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Μετά την κρίση το ποσοστό των νοικοκυριών παρέμεινε ίδιο στις υπόλοιπες χώρες, αλλά στην Ελλάδα εκτοξεύθηκε στο 37%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E50F7BB-05C8-D337-CB78-411F95CDF1C5}"/>
              </a:ext>
            </a:extLst>
          </p:cNvPr>
          <p:cNvSpPr txBox="1">
            <a:spLocks/>
          </p:cNvSpPr>
          <p:nvPr/>
        </p:nvSpPr>
        <p:spPr>
          <a:xfrm>
            <a:off x="4877611" y="1037590"/>
            <a:ext cx="6993360" cy="362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Ποσοστό Νοικοκυριών με Υπερβολική Στεγαστική Επιβάρυνση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35787C1-0AF0-4696-8E9F-43E0CD392F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8340590"/>
              </p:ext>
            </p:extLst>
          </p:nvPr>
        </p:nvGraphicFramePr>
        <p:xfrm>
          <a:off x="5246703" y="1515179"/>
          <a:ext cx="6276513" cy="3997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92A8E-845F-013C-E9CC-019C5DB0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ACC9182B-5176-9B67-DDCB-B8F83499C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 αποταμίευση στην Ελλάδα (ή γιατί δεν αποταμιεύουμε)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474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4711</TotalTime>
  <Words>937</Words>
  <PresentationFormat>Widescreen</PresentationFormat>
  <Paragraphs>165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Arial</vt:lpstr>
      <vt:lpstr>Book Antiqua</vt:lpstr>
      <vt:lpstr>Calibri</vt:lpstr>
      <vt:lpstr>Calibri Light</vt:lpstr>
      <vt:lpstr>Symbol</vt:lpstr>
      <vt:lpstr>Office Theme</vt:lpstr>
      <vt:lpstr>Η ΑΠΟΤΑΜΙΕΥΣΗ ΣΤΗΝ ΕΛΛΑΔΑ (ή γιατί δεν αποταμιεύουμε)</vt:lpstr>
      <vt:lpstr>PowerPoint Presentation</vt:lpstr>
      <vt:lpstr>PowerPoint Presentation</vt:lpstr>
      <vt:lpstr>                                               Ακαθάριστη Εθνική Αποταμίευση (% ΑΕΠ)</vt:lpstr>
      <vt:lpstr>PowerPoint Presentation</vt:lpstr>
      <vt:lpstr>PowerPoint Presentation</vt:lpstr>
      <vt:lpstr>PowerPoint Presentation</vt:lpstr>
      <vt:lpstr>                                   Πραγματικά Επιτόκια (%)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Αποταμίευση νοικοκυριών (ΕΟΠ, 2019)</vt:lpstr>
      <vt:lpstr>Αποταμίευση ανά νοικοκυριό (ΕΟΠ, 2019)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2023-05-11T16:21:19Z</dcterms:created>
  <dcterms:modified xsi:type="dcterms:W3CDTF">2024-05-27T13:00:00Z</dcterms:modified>
</cp:coreProperties>
</file>